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12" r:id="rId26"/>
    <p:sldId id="280" r:id="rId27"/>
    <p:sldId id="309" r:id="rId28"/>
    <p:sldId id="282" r:id="rId29"/>
    <p:sldId id="283" r:id="rId30"/>
    <p:sldId id="284" r:id="rId31"/>
    <p:sldId id="285" r:id="rId32"/>
    <p:sldId id="287" r:id="rId33"/>
    <p:sldId id="288" r:id="rId34"/>
    <p:sldId id="301" r:id="rId35"/>
    <p:sldId id="302" r:id="rId36"/>
    <p:sldId id="289" r:id="rId37"/>
    <p:sldId id="290" r:id="rId38"/>
    <p:sldId id="291" r:id="rId39"/>
    <p:sldId id="306" r:id="rId40"/>
    <p:sldId id="293" r:id="rId41"/>
    <p:sldId id="303" r:id="rId42"/>
    <p:sldId id="294" r:id="rId43"/>
    <p:sldId id="296" r:id="rId44"/>
    <p:sldId id="307" r:id="rId45"/>
    <p:sldId id="308" r:id="rId46"/>
    <p:sldId id="299" r:id="rId47"/>
    <p:sldId id="300" r:id="rId48"/>
    <p:sldId id="305" r:id="rId49"/>
    <p:sldId id="311" r:id="rId50"/>
    <p:sldId id="304" r:id="rId51"/>
    <p:sldId id="310" r:id="rId52"/>
  </p:sldIdLst>
  <p:sldSz cx="9144000" cy="6858000" type="screen4x3"/>
  <p:notesSz cx="6858000" cy="9144000"/>
  <p:embeddedFontLst>
    <p:embeddedFont>
      <p:font typeface="Gill Sans" panose="020B0502020104020203" pitchFamily="34" charset="-79"/>
      <p:regular r:id="rId54"/>
      <p:bold r:id="rId55"/>
    </p:embeddedFont>
    <p:embeddedFont>
      <p:font typeface="Helvetica Neue" panose="02000503000000020004" pitchFamily="2" charset="0"/>
      <p:regular r:id="rId56"/>
      <p:bold r:id="rId57"/>
      <p:italic r:id="rId58"/>
      <p:boldItalic r:id="rId59"/>
    </p:embeddedFont>
    <p:embeddedFont>
      <p:font typeface="Helvetica Neue Light" panose="02000403000000020004" pitchFamily="2" charset="0"/>
      <p:regular r:id="rId60"/>
      <p:bold r:id="rId61"/>
      <p:italic r:id="rId62"/>
      <p:boldItalic r:id="rId63"/>
    </p:embeddedFont>
    <p:embeddedFont>
      <p:font typeface="Merriweather Sans" pitchFamily="2" charset="77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26"/>
    <p:restoredTop sz="71193"/>
  </p:normalViewPr>
  <p:slideViewPr>
    <p:cSldViewPr snapToGrid="0">
      <p:cViewPr varScale="1">
        <p:scale>
          <a:sx n="88" d="100"/>
          <a:sy n="88" d="100"/>
        </p:scale>
        <p:origin x="12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3:20:17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30 199 8027,'-4'-63'0,"-2"14"0,4 35 0,-4 1 0,2 11 0,0-23 0,1 21 0,3-24 0,0 31 0,0 7 0,0 3 0,0 1 0,0-3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3:21:20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8027,'55'2'0,"1"1"0,-5-1 0,0 0 0,46 3 0,0 3 0,-2-1 0,-4 0 0,-3 1 0,8-1 0,-46-3 0,2 0 0,9 1 0,2 0 0,1 1 0,-1 0 0,0-1 0,-2 1 0,33 4 0,-39-5 0,0-1 0,0 0 0,0 1 0,0-1 0,0 1 0,2 0 0,-2 0 0,41 2 0,-12-2 0,4-2 0,-13 0 0,-10-2 0,-1 3 0,-7-2 0,-9-1 0,-13 2 0,-8-3 0,-5 0 0,-11 0 0,0 0 0,2-3 0,3-1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3:21:21.4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316 1 8027,'38'49'0,"1"-10"0,7-4 0,8 2 0,8 7 0,8 0 0,6 8 0,2-3 0,2 4 0,1 0 0,-4-5 0,-7-3 0,-11-5 0,1-1 0,-11-5 0,0-1 0,-6-4 0,-6-5 0,-7-4 0,-8-2 0,-7-4 0,-6-1 0,-4-2 0,-2 0 0,-3 5 0,-22 3 0,-22 17 0,-35 8 0,-4 1 0,29-18 0,-3 0 0,3-1 0,-1 0 0,-8 4 0,-1-1 0,1-2 0,0 0 0,5-2 0,-1-1 0,-3 1 0,2 0 0,11-5 0,2 0 0,-42 15 0,-2-3 0,34-15 0,-7 0 0,19 0 0,13-7 0,10-2 0,6 4 0,1-1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video is mainly to introduce how to implement a small digital map application. My name is </a:t>
            </a:r>
            <a:r>
              <a:rPr lang="en-US" dirty="0" err="1"/>
              <a:t>YuanJi</a:t>
            </a:r>
            <a:r>
              <a:rPr lang="en-US" dirty="0"/>
              <a:t> Qiu. This is </a:t>
            </a:r>
            <a:r>
              <a:rPr lang="en-US" dirty="0" err="1"/>
              <a:t>WeiQiang</a:t>
            </a:r>
            <a:r>
              <a:rPr lang="en-US" dirty="0"/>
              <a:t> Qian.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27abda6dd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1227abda6dd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1227abda6dd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principle of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BellmanFord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Algorithm is to iterate all the nodes for each node, we relax its neighbors.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By relax, it means we compared the sum of current distance and the vary last trip from here to the neighbor to its previous record.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If it is smaller, we update the value.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One smart movement is we can stop the iteration when no element in the table was updated during the last iteration.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Just like the Covid 19 in China, if nobody in your neighborhood is positive, then you are free to go.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There is an optimization here. We can start our search from the one that being updated during the last iteration. We use queue to record that.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7" name="Google Shape;2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 view this as a unit stored in our table. The key combined with this unit is the id of the specific node. Therefore we use map to </a:t>
            </a:r>
            <a:r>
              <a:rPr lang="en-US" sz="12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impliment</a:t>
            </a:r>
            <a:r>
              <a:rPr lang="en-US" sz="12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out table.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time complexity of this algorithm is O(VE)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5" name="Google Shape;3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27abda6d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1227abda6dd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27abda6d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u="non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Mostly are the same as the Bellman Ford.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u="non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But we need to mark each node either  it is visited or not.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u="non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And we searched the node starting from the node of the current visited node set that had the shortest distance.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u="non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How to find that node? Use priority queue.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u="none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7" name="Google Shape;34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Basically they are the same. We just inherited from that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BellmanFord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data structure.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8" name="Google Shape;35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you can see, the </a:t>
            </a:r>
            <a:r>
              <a:rPr lang="en-US" dirty="0" err="1"/>
              <a:t>Dijsktra</a:t>
            </a:r>
            <a:r>
              <a:rPr lang="en-US" dirty="0"/>
              <a:t> </a:t>
            </a:r>
            <a:r>
              <a:rPr lang="en-US" dirty="0" err="1"/>
              <a:t>proform</a:t>
            </a:r>
            <a:r>
              <a:rPr lang="en-US" dirty="0"/>
              <a:t> pretty well. Compare to the Bellman-Ford, you can the time difference.</a:t>
            </a:r>
            <a:endParaRPr dirty="0"/>
          </a:p>
        </p:txBody>
      </p:sp>
      <p:sp>
        <p:nvSpPr>
          <p:cNvPr id="369" name="Google Shape;36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99709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93" name="Google Shape;393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27abda6dd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g1227abda6dd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227abda6dd_1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27abda6dd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g1227abda6dd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1227abda6dd_1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Before getting start it, we developed some of useful tools to help and accelerate our program.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27abda6dd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27abda6dd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1227abda6dd_1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227abda6dd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g1227abda6dd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1227abda6dd_1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27abda6dd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g1227abda6dd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1227abda6dd_1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3f420a5d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3f420a5d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f3f420a5d7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3f420a5d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3f420a5d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f3f420a5d7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07719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f3f420a5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gf3f420a5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f3f420a5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26701572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26701572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g126701572d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principle of backtracking is DFS. But there are a lot of optimizations.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reason we don’t use the std function is we need to do something during the process of creating a permutation.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We want to early backtracking to accelerate the speed.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9887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notice that lots of function that using location name as its input parameters. However we need to find out its node information instead of the name. We need a fast way to search that.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We use binary search to solve. The time complexity is O(log n).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Take a look at our permutation template.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Select the first element, repeat the process. 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 then []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Choose another element as our first selected element by simply using swap operation. 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[]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 then back to the previous order.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41</a:t>
            </a:fld>
            <a:endParaRPr lang="en-US"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048208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other optimization is to use dynamic programming.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Calculate distance are very costing since it use a lot of floating number computation. Our goal is to avoid duplicated computation.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First, we memorize all the possible distance calculation by creating table to record that. The time complexity is O(n^2). But we only need to make a strictly up triangular matrix.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Second, memorize the distance of the previous path so that we don’t need to calculate it from the vary beginning.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Third, stop early. When we found that current path has already exceed the minimum one that recorded, stop.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78865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Apply our permutation model.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Notice that we swap the elements during the process, how to find out the distance from the table by using its index?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We create another array to synchronize the index. Therefore in the recursive function, we swap the index array as well.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43</a:t>
            </a:fld>
            <a:endParaRPr lang="en-US"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426239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26701572d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1" name="Google Shape;581;g126701572d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2" name="Google Shape;582;g126701572db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45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82493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48</a:t>
            </a:fld>
            <a:endParaRPr lang="en-US"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213803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8320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Step 1 is to collect all the location that has a valid name for it.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 next, we sort this array. The sort key is the default string comparison.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binary search function will return a pair object that includes the Boolean flag indicating whether the target has been found and the possible alternative that can be.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second object is the index of the target.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27abda6d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1227abda6d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1227abda6dd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lt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33473" y="2112820"/>
            <a:ext cx="6400801" cy="404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Helvetica Neue Light"/>
              <a:buNone/>
              <a:defRPr sz="8800" b="1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7976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267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25733" y="163472"/>
            <a:ext cx="8864243" cy="879741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8146145" y="163474"/>
            <a:ext cx="843833" cy="87974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17;p2" descr="Formal_Viterbi_GoldOntrans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472" y="292986"/>
            <a:ext cx="2357235" cy="636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 descr="Small Use Shield_Car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6145" y="190686"/>
            <a:ext cx="843833" cy="843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Faculty/ Thumbnails">
  <p:cSld name="New Faculty/ Thumbnail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263019" y="851932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1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1"/>
          <p:cNvSpPr/>
          <p:nvPr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7" name="Google Shape;87;p11" descr="Small Use Shield_WhiteOnTrans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92619" y="231585"/>
            <a:ext cx="385812" cy="49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 descr="Formal_Viterbi_Car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91985"/>
            <a:ext cx="2222500" cy="7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>
            <a:spLocks noGrp="1"/>
          </p:cNvSpPr>
          <p:nvPr>
            <p:ph type="body" idx="1"/>
          </p:nvPr>
        </p:nvSpPr>
        <p:spPr>
          <a:xfrm>
            <a:off x="246647" y="3072524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0" name="Google Shape;90;p11"/>
          <p:cNvSpPr>
            <a:spLocks noGrp="1"/>
          </p:cNvSpPr>
          <p:nvPr>
            <p:ph type="pic" idx="2"/>
          </p:nvPr>
        </p:nvSpPr>
        <p:spPr>
          <a:xfrm>
            <a:off x="256673" y="1625136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1"/>
          <p:cNvSpPr txBox="1">
            <a:spLocks noGrp="1"/>
          </p:cNvSpPr>
          <p:nvPr>
            <p:ph type="body" idx="3"/>
          </p:nvPr>
        </p:nvSpPr>
        <p:spPr>
          <a:xfrm>
            <a:off x="1705945" y="3074238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2" name="Google Shape;92;p11"/>
          <p:cNvSpPr>
            <a:spLocks noGrp="1"/>
          </p:cNvSpPr>
          <p:nvPr>
            <p:ph type="pic" idx="4"/>
          </p:nvPr>
        </p:nvSpPr>
        <p:spPr>
          <a:xfrm>
            <a:off x="1715971" y="1626850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11"/>
          <p:cNvSpPr txBox="1">
            <a:spLocks noGrp="1"/>
          </p:cNvSpPr>
          <p:nvPr>
            <p:ph type="body" idx="5"/>
          </p:nvPr>
        </p:nvSpPr>
        <p:spPr>
          <a:xfrm>
            <a:off x="3165243" y="3076912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>
            <a:spLocks noGrp="1"/>
          </p:cNvSpPr>
          <p:nvPr>
            <p:ph type="pic" idx="6"/>
          </p:nvPr>
        </p:nvSpPr>
        <p:spPr>
          <a:xfrm>
            <a:off x="3175269" y="1629523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1"/>
          <p:cNvSpPr txBox="1">
            <a:spLocks noGrp="1"/>
          </p:cNvSpPr>
          <p:nvPr>
            <p:ph type="body" idx="7"/>
          </p:nvPr>
        </p:nvSpPr>
        <p:spPr>
          <a:xfrm>
            <a:off x="4624541" y="3070810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>
            <a:spLocks noGrp="1"/>
          </p:cNvSpPr>
          <p:nvPr>
            <p:ph type="pic" idx="8"/>
          </p:nvPr>
        </p:nvSpPr>
        <p:spPr>
          <a:xfrm>
            <a:off x="4634567" y="1623421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1"/>
          <p:cNvSpPr txBox="1">
            <a:spLocks noGrp="1"/>
          </p:cNvSpPr>
          <p:nvPr>
            <p:ph type="body" idx="9"/>
          </p:nvPr>
        </p:nvSpPr>
        <p:spPr>
          <a:xfrm>
            <a:off x="6083839" y="3072524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8" name="Google Shape;98;p11"/>
          <p:cNvSpPr>
            <a:spLocks noGrp="1"/>
          </p:cNvSpPr>
          <p:nvPr>
            <p:ph type="pic" idx="13"/>
          </p:nvPr>
        </p:nvSpPr>
        <p:spPr>
          <a:xfrm>
            <a:off x="6093865" y="1625136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1"/>
          <p:cNvSpPr txBox="1">
            <a:spLocks noGrp="1"/>
          </p:cNvSpPr>
          <p:nvPr>
            <p:ph type="body" idx="14"/>
          </p:nvPr>
        </p:nvSpPr>
        <p:spPr>
          <a:xfrm>
            <a:off x="7543136" y="3075198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0" name="Google Shape;100;p11"/>
          <p:cNvSpPr>
            <a:spLocks noGrp="1"/>
          </p:cNvSpPr>
          <p:nvPr>
            <p:ph type="pic" idx="15"/>
          </p:nvPr>
        </p:nvSpPr>
        <p:spPr>
          <a:xfrm>
            <a:off x="7553163" y="1627810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11"/>
          <p:cNvSpPr txBox="1">
            <a:spLocks noGrp="1"/>
          </p:cNvSpPr>
          <p:nvPr>
            <p:ph type="body" idx="16"/>
          </p:nvPr>
        </p:nvSpPr>
        <p:spPr>
          <a:xfrm>
            <a:off x="227931" y="5541306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2" name="Google Shape;102;p11"/>
          <p:cNvSpPr>
            <a:spLocks noGrp="1"/>
          </p:cNvSpPr>
          <p:nvPr>
            <p:ph type="pic" idx="17"/>
          </p:nvPr>
        </p:nvSpPr>
        <p:spPr>
          <a:xfrm>
            <a:off x="237957" y="4093918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1"/>
          <p:cNvSpPr txBox="1">
            <a:spLocks noGrp="1"/>
          </p:cNvSpPr>
          <p:nvPr>
            <p:ph type="body" idx="18"/>
          </p:nvPr>
        </p:nvSpPr>
        <p:spPr>
          <a:xfrm>
            <a:off x="1687229" y="5543020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4" name="Google Shape;104;p11"/>
          <p:cNvSpPr>
            <a:spLocks noGrp="1"/>
          </p:cNvSpPr>
          <p:nvPr>
            <p:ph type="pic" idx="19"/>
          </p:nvPr>
        </p:nvSpPr>
        <p:spPr>
          <a:xfrm>
            <a:off x="1697255" y="4095631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1"/>
          <p:cNvSpPr txBox="1">
            <a:spLocks noGrp="1"/>
          </p:cNvSpPr>
          <p:nvPr>
            <p:ph type="body" idx="20"/>
          </p:nvPr>
        </p:nvSpPr>
        <p:spPr>
          <a:xfrm>
            <a:off x="3146527" y="5545694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6" name="Google Shape;106;p11"/>
          <p:cNvSpPr>
            <a:spLocks noGrp="1"/>
          </p:cNvSpPr>
          <p:nvPr>
            <p:ph type="pic" idx="21"/>
          </p:nvPr>
        </p:nvSpPr>
        <p:spPr>
          <a:xfrm>
            <a:off x="3156553" y="4098306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1"/>
          <p:cNvSpPr txBox="1">
            <a:spLocks noGrp="1"/>
          </p:cNvSpPr>
          <p:nvPr>
            <p:ph type="body" idx="22"/>
          </p:nvPr>
        </p:nvSpPr>
        <p:spPr>
          <a:xfrm>
            <a:off x="4605825" y="5539592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8" name="Google Shape;108;p11"/>
          <p:cNvSpPr>
            <a:spLocks noGrp="1"/>
          </p:cNvSpPr>
          <p:nvPr>
            <p:ph type="pic" idx="23"/>
          </p:nvPr>
        </p:nvSpPr>
        <p:spPr>
          <a:xfrm>
            <a:off x="4615851" y="4092204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1"/>
          <p:cNvSpPr txBox="1">
            <a:spLocks noGrp="1"/>
          </p:cNvSpPr>
          <p:nvPr>
            <p:ph type="body" idx="24"/>
          </p:nvPr>
        </p:nvSpPr>
        <p:spPr>
          <a:xfrm>
            <a:off x="6065123" y="5541306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0" name="Google Shape;110;p11"/>
          <p:cNvSpPr>
            <a:spLocks noGrp="1"/>
          </p:cNvSpPr>
          <p:nvPr>
            <p:ph type="pic" idx="25"/>
          </p:nvPr>
        </p:nvSpPr>
        <p:spPr>
          <a:xfrm>
            <a:off x="6075149" y="4093918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1"/>
          <p:cNvSpPr txBox="1">
            <a:spLocks noGrp="1"/>
          </p:cNvSpPr>
          <p:nvPr>
            <p:ph type="body" idx="26"/>
          </p:nvPr>
        </p:nvSpPr>
        <p:spPr>
          <a:xfrm>
            <a:off x="7524420" y="5543980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2" name="Google Shape;112;p11"/>
          <p:cNvSpPr>
            <a:spLocks noGrp="1"/>
          </p:cNvSpPr>
          <p:nvPr>
            <p:ph type="pic" idx="27"/>
          </p:nvPr>
        </p:nvSpPr>
        <p:spPr>
          <a:xfrm>
            <a:off x="7534447" y="4096591"/>
            <a:ext cx="1280696" cy="14473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12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12"/>
          <p:cNvSpPr/>
          <p:nvPr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12"/>
          <p:cNvSpPr/>
          <p:nvPr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" name="Google Shape;118;p12" descr="Small Use Shield_WhiteOnTrans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92619" y="231585"/>
            <a:ext cx="385812" cy="49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2" descr="Formal_Viterbi_Car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91985"/>
            <a:ext cx="2222500" cy="7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2"/>
          <p:cNvSpPr>
            <a:spLocks noGrp="1"/>
          </p:cNvSpPr>
          <p:nvPr>
            <p:ph type="chart" idx="2"/>
          </p:nvPr>
        </p:nvSpPr>
        <p:spPr>
          <a:xfrm>
            <a:off x="457200" y="1581150"/>
            <a:ext cx="8229600" cy="487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2286000" y="304800"/>
            <a:ext cx="6248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body" idx="1"/>
          </p:nvPr>
        </p:nvSpPr>
        <p:spPr>
          <a:xfrm>
            <a:off x="2286000" y="1981200"/>
            <a:ext cx="3048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Char char="›"/>
              <a:defRPr sz="2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»"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»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»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body" idx="2"/>
          </p:nvPr>
        </p:nvSpPr>
        <p:spPr>
          <a:xfrm>
            <a:off x="5486400" y="1981200"/>
            <a:ext cx="3048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Char char="›"/>
              <a:defRPr sz="2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»"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»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»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" name="Google Shape;24;p3" descr="Small Use Shield_WhiteOnTrans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92619" y="231585"/>
            <a:ext cx="385812" cy="49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 descr="Formal_Viterbi_Car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91985"/>
            <a:ext cx="2222500" cy="7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" name="Google Shape;31;p4" descr="Small Use Shield_WhiteOnTrans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92619" y="231585"/>
            <a:ext cx="385812" cy="49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 descr="Formal_Viterbi_Car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91985"/>
            <a:ext cx="2222500" cy="7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457200" y="1497013"/>
            <a:ext cx="8229600" cy="492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bg>
      <p:bgPr>
        <a:solidFill>
          <a:schemeClr val="l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" name="Google Shape;38;p5" descr="Small Use Shield_CardOnTrans.eps"/>
          <p:cNvPicPr preferRelativeResize="0"/>
          <p:nvPr/>
        </p:nvPicPr>
        <p:blipFill rotWithShape="1">
          <a:blip r:embed="rId2">
            <a:alphaModFix/>
          </a:blip>
          <a:srcRect l="15027" r="15157"/>
          <a:stretch/>
        </p:blipFill>
        <p:spPr>
          <a:xfrm>
            <a:off x="8451170" y="155634"/>
            <a:ext cx="470380" cy="67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 descr="Formal_Viterbi_Gol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57" y="233652"/>
            <a:ext cx="1767561" cy="47705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457200" y="2327961"/>
            <a:ext cx="8229600" cy="1126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bg>
      <p:bgPr>
        <a:solidFill>
          <a:schemeClr val="lt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" name="Google Shape;45;p6" descr="Small Use Shield_CardOnTrans.eps"/>
          <p:cNvPicPr preferRelativeResize="0"/>
          <p:nvPr/>
        </p:nvPicPr>
        <p:blipFill rotWithShape="1">
          <a:blip r:embed="rId2">
            <a:alphaModFix/>
          </a:blip>
          <a:srcRect l="15027" r="15157"/>
          <a:stretch/>
        </p:blipFill>
        <p:spPr>
          <a:xfrm>
            <a:off x="8451170" y="155634"/>
            <a:ext cx="470380" cy="67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 descr="Formal_Viterbi_Gol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57" y="233652"/>
            <a:ext cx="1767561" cy="47705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457200" y="1497013"/>
            <a:ext cx="8229600" cy="492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bg>
      <p:bgPr>
        <a:solidFill>
          <a:schemeClr val="lt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7"/>
          <p:cNvSpPr/>
          <p:nvPr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1379783" y="1810613"/>
            <a:ext cx="6350136" cy="273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erriweather Sans"/>
              <a:buNone/>
              <a:defRPr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pic>
        <p:nvPicPr>
          <p:cNvPr id="54" name="Google Shape;54;p7" descr="Small Use Shield_CardOnTrans.eps"/>
          <p:cNvPicPr preferRelativeResize="0"/>
          <p:nvPr/>
        </p:nvPicPr>
        <p:blipFill rotWithShape="1">
          <a:blip r:embed="rId2">
            <a:alphaModFix/>
          </a:blip>
          <a:srcRect l="15027" r="15157"/>
          <a:stretch/>
        </p:blipFill>
        <p:spPr>
          <a:xfrm>
            <a:off x="8451170" y="155634"/>
            <a:ext cx="470380" cy="67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 descr="Formal_Viterbi_Gol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57" y="233652"/>
            <a:ext cx="1767561" cy="47705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1379539" y="4645026"/>
            <a:ext cx="2436661" cy="4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Images + Bullets">
  <p:cSld name="2 Images + Bulle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" name="Google Shape;60;p8"/>
          <p:cNvSpPr/>
          <p:nvPr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" name="Google Shape;62;p8" descr="Small Use Shield_WhiteOnTrans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92619" y="231585"/>
            <a:ext cx="385812" cy="49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8" descr="Formal_Viterbi_Car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91985"/>
            <a:ext cx="2222500" cy="7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body" idx="1"/>
          </p:nvPr>
        </p:nvSpPr>
        <p:spPr>
          <a:xfrm>
            <a:off x="4045385" y="1538896"/>
            <a:ext cx="4641417" cy="230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2"/>
          </p:nvPr>
        </p:nvSpPr>
        <p:spPr>
          <a:xfrm>
            <a:off x="4045385" y="3939120"/>
            <a:ext cx="4641417" cy="243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6" name="Google Shape;66;p8"/>
          <p:cNvSpPr>
            <a:spLocks noGrp="1"/>
          </p:cNvSpPr>
          <p:nvPr>
            <p:ph type="pic" idx="3"/>
          </p:nvPr>
        </p:nvSpPr>
        <p:spPr>
          <a:xfrm>
            <a:off x="457200" y="1538896"/>
            <a:ext cx="3479800" cy="230187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8"/>
          <p:cNvSpPr>
            <a:spLocks noGrp="1"/>
          </p:cNvSpPr>
          <p:nvPr>
            <p:ph type="pic" idx="4"/>
          </p:nvPr>
        </p:nvSpPr>
        <p:spPr>
          <a:xfrm>
            <a:off x="457200" y="3939119"/>
            <a:ext cx="3479800" cy="243681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+ Text">
  <p:cSld name="Chart +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293689" y="831926"/>
            <a:ext cx="8584743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71;p9"/>
          <p:cNvSpPr/>
          <p:nvPr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9"/>
          <p:cNvSpPr/>
          <p:nvPr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3" name="Google Shape;73;p9" descr="Small Use Shield_WhiteOnTrans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92619" y="231585"/>
            <a:ext cx="385812" cy="49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 descr="Formal_Viterbi_Car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91985"/>
            <a:ext cx="2222500" cy="7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 txBox="1">
            <a:spLocks noGrp="1"/>
          </p:cNvSpPr>
          <p:nvPr>
            <p:ph type="body" idx="1"/>
          </p:nvPr>
        </p:nvSpPr>
        <p:spPr>
          <a:xfrm>
            <a:off x="294106" y="5577039"/>
            <a:ext cx="8584325" cy="91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body" idx="2"/>
          </p:nvPr>
        </p:nvSpPr>
        <p:spPr>
          <a:xfrm>
            <a:off x="293688" y="1519944"/>
            <a:ext cx="8585200" cy="3908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mary image">
  <p:cSld name="Primary image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" y="-1"/>
            <a:ext cx="9144000" cy="6858001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0"/>
          <p:cNvSpPr/>
          <p:nvPr/>
        </p:nvSpPr>
        <p:spPr>
          <a:xfrm>
            <a:off x="552882" y="4973054"/>
            <a:ext cx="2709015" cy="188494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0"/>
          <p:cNvSpPr txBox="1">
            <a:spLocks noGrp="1"/>
          </p:cNvSpPr>
          <p:nvPr>
            <p:ph type="body" idx="1"/>
          </p:nvPr>
        </p:nvSpPr>
        <p:spPr>
          <a:xfrm>
            <a:off x="552881" y="4973639"/>
            <a:ext cx="2709433" cy="4625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3"/>
          </p:nvPr>
        </p:nvSpPr>
        <p:spPr>
          <a:xfrm>
            <a:off x="552882" y="5436177"/>
            <a:ext cx="2709015" cy="14218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jpe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.xml"/><Relationship Id="rId18" Type="http://schemas.openxmlformats.org/officeDocument/2006/relationships/image" Target="../media/image56.png"/><Relationship Id="rId3" Type="http://schemas.openxmlformats.org/officeDocument/2006/relationships/customXml" Target="../ink/ink1.xml"/><Relationship Id="rId12" Type="http://schemas.openxmlformats.org/officeDocument/2006/relationships/image" Target="../media/image60.png"/><Relationship Id="rId17" Type="http://schemas.openxmlformats.org/officeDocument/2006/relationships/image" Target="../media/image55.png"/><Relationship Id="rId2" Type="http://schemas.openxmlformats.org/officeDocument/2006/relationships/image" Target="../media/image52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2.xml"/><Relationship Id="rId15" Type="http://schemas.openxmlformats.org/officeDocument/2006/relationships/image" Target="../media/image53.png"/><Relationship Id="rId10" Type="http://schemas.openxmlformats.org/officeDocument/2006/relationships/image" Target="../media/image59.png"/><Relationship Id="rId19" Type="http://schemas.openxmlformats.org/officeDocument/2006/relationships/image" Target="../media/image57.jpeg"/><Relationship Id="rId1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>
            <a:spLocks noGrp="1"/>
          </p:cNvSpPr>
          <p:nvPr>
            <p:ph type="ctrTitle"/>
          </p:nvPr>
        </p:nvSpPr>
        <p:spPr>
          <a:xfrm>
            <a:off x="342203" y="1767311"/>
            <a:ext cx="8013060" cy="195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TROJAN MAP</a:t>
            </a:r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7976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267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YUANJI.QIU | WEIQIANG.QIAN</a:t>
            </a:r>
            <a:endParaRPr dirty="0"/>
          </a:p>
        </p:txBody>
      </p:sp>
      <p:sp>
        <p:nvSpPr>
          <p:cNvPr id="134" name="Google Shape;134;p15"/>
          <p:cNvSpPr txBox="1"/>
          <p:nvPr/>
        </p:nvSpPr>
        <p:spPr>
          <a:xfrm>
            <a:off x="342203" y="4055165"/>
            <a:ext cx="8013060" cy="58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538 - FINAL PROJECT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AUTO-COMPLETE</a:t>
            </a:r>
            <a:endParaRPr/>
          </a:p>
        </p:txBody>
      </p:sp>
      <p:pic>
        <p:nvPicPr>
          <p:cNvPr id="229" name="Google Shape;22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945" y="1746130"/>
            <a:ext cx="8562109" cy="4324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FIND LOCATION </a:t>
            </a:r>
            <a:endParaRPr/>
          </a:p>
        </p:txBody>
      </p:sp>
      <p:sp>
        <p:nvSpPr>
          <p:cNvPr id="235" name="Google Shape;235;p25"/>
          <p:cNvSpPr txBox="1"/>
          <p:nvPr/>
        </p:nvSpPr>
        <p:spPr>
          <a:xfrm>
            <a:off x="4753571" y="4520204"/>
            <a:ext cx="30046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”Target”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435414" y="4520204"/>
            <a:ext cx="19202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”11”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4757230" y="2644732"/>
            <a:ext cx="23165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”pico”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457199" y="2645736"/>
            <a:ext cx="26216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”rophs”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435414" y="1787996"/>
            <a:ext cx="50375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Here are some results for finding a location.</a:t>
            </a:r>
            <a:endParaRPr/>
          </a:p>
        </p:txBody>
      </p:sp>
      <p:sp>
        <p:nvSpPr>
          <p:cNvPr id="240" name="Google Shape;240;p25"/>
          <p:cNvSpPr txBox="1"/>
          <p:nvPr/>
        </p:nvSpPr>
        <p:spPr>
          <a:xfrm>
            <a:off x="5050986" y="1816227"/>
            <a:ext cx="1554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Time: O(logn)</a:t>
            </a:r>
            <a:endParaRPr/>
          </a:p>
        </p:txBody>
      </p:sp>
      <p:pic>
        <p:nvPicPr>
          <p:cNvPr id="241" name="Google Shape;2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6419" y="971328"/>
            <a:ext cx="2120380" cy="162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384" y="3009785"/>
            <a:ext cx="3497510" cy="1212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58438" y="5074712"/>
            <a:ext cx="3594952" cy="1065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69276" y="3038214"/>
            <a:ext cx="3594952" cy="1263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7631" y="5074712"/>
            <a:ext cx="4064393" cy="1544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25"/>
          <p:cNvCxnSpPr/>
          <p:nvPr/>
        </p:nvCxnSpPr>
        <p:spPr>
          <a:xfrm rot="10800000">
            <a:off x="2983125" y="3636738"/>
            <a:ext cx="330300" cy="665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" name="Google Shape;247;p25"/>
          <p:cNvSpPr txBox="1"/>
          <p:nvPr/>
        </p:nvSpPr>
        <p:spPr>
          <a:xfrm>
            <a:off x="3356550" y="4062800"/>
            <a:ext cx="135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wrong name 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process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48" name="Google Shape;248;p25"/>
          <p:cNvCxnSpPr/>
          <p:nvPr/>
        </p:nvCxnSpPr>
        <p:spPr>
          <a:xfrm flipH="1">
            <a:off x="3137200" y="4678400"/>
            <a:ext cx="297300" cy="979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p25"/>
          <p:cNvCxnSpPr>
            <a:stCxn id="247" idx="0"/>
          </p:cNvCxnSpPr>
          <p:nvPr/>
        </p:nvCxnSpPr>
        <p:spPr>
          <a:xfrm rot="10800000" flipH="1">
            <a:off x="4033500" y="3687800"/>
            <a:ext cx="810000" cy="375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 txBox="1"/>
          <p:nvPr/>
        </p:nvSpPr>
        <p:spPr>
          <a:xfrm>
            <a:off x="457196" y="1034460"/>
            <a:ext cx="6739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EditDistance</a:t>
            </a:r>
            <a:endParaRPr sz="3200" b="1">
              <a:solidFill>
                <a:srgbClr val="99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457200" y="1806735"/>
            <a:ext cx="72351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CalculateEditDistance(),time complexity: O(n²)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Dynamic Programming by pointer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If word1[i]==word2[j]: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D[i][j]=1+min(D[i-1][j],D[i][j-1],D[i-1][j-1]-1)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if word1[i]!=word2[j]: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D[i][j]=1+min(D[i-1][j],D[i][j-1],D[i-1][j-1])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56" name="Google Shape;25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689" y="3721230"/>
            <a:ext cx="2608346" cy="252450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7" name="Google Shape;25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0243" y="3518637"/>
            <a:ext cx="4209068" cy="2896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26"/>
          <p:cNvCxnSpPr/>
          <p:nvPr/>
        </p:nvCxnSpPr>
        <p:spPr>
          <a:xfrm rot="10800000">
            <a:off x="3214350" y="6153450"/>
            <a:ext cx="286200" cy="220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9" name="Google Shape;259;p26"/>
          <p:cNvSpPr txBox="1"/>
          <p:nvPr/>
        </p:nvSpPr>
        <p:spPr>
          <a:xfrm>
            <a:off x="2718975" y="6311775"/>
            <a:ext cx="171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Final edit distance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/>
          <p:nvPr/>
        </p:nvSpPr>
        <p:spPr>
          <a:xfrm>
            <a:off x="472272" y="1155560"/>
            <a:ext cx="334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/>
          </a:p>
        </p:txBody>
      </p:sp>
      <p:sp>
        <p:nvSpPr>
          <p:cNvPr id="266" name="Google Shape;266;p27"/>
          <p:cNvSpPr txBox="1"/>
          <p:nvPr/>
        </p:nvSpPr>
        <p:spPr>
          <a:xfrm>
            <a:off x="419850" y="1673225"/>
            <a:ext cx="7908000" cy="4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Self-Implementation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Auto Complete Name / Closest name / Find Location</a:t>
            </a:r>
            <a:endParaRPr sz="700">
              <a:solidFill>
                <a:srgbClr val="BABABA"/>
              </a:solidFill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Bellman Ford Shortest Path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Dijsktra Shortest Path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Cycle Detection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Topological Sort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Travelling Salesman Problem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Nearby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>
            <a:spLocks noGrp="1"/>
          </p:cNvSpPr>
          <p:nvPr>
            <p:ph type="ctrTitle"/>
          </p:nvPr>
        </p:nvSpPr>
        <p:spPr>
          <a:xfrm>
            <a:off x="565470" y="1779188"/>
            <a:ext cx="8013060" cy="214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BELLMAN-FORD</a:t>
            </a:r>
            <a:endParaRPr sz="6600"/>
          </a:p>
        </p:txBody>
      </p:sp>
      <p:sp>
        <p:nvSpPr>
          <p:cNvPr id="273" name="Google Shape;273;p28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7976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274" name="Google Shape;274;p28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267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YUANJI.QIU | QIANWEI.QIANG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BELLMAN-FORD</a:t>
            </a:r>
            <a:endParaRPr/>
          </a:p>
        </p:txBody>
      </p:sp>
      <p:pic>
        <p:nvPicPr>
          <p:cNvPr id="280" name="Google Shape;28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822" y="1312178"/>
            <a:ext cx="5165970" cy="532137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9"/>
          <p:cNvSpPr txBox="1"/>
          <p:nvPr/>
        </p:nvSpPr>
        <p:spPr>
          <a:xfrm>
            <a:off x="5769033" y="920185"/>
            <a:ext cx="28180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What is the Table?</a:t>
            </a:r>
            <a:endParaRPr/>
          </a:p>
        </p:txBody>
      </p:sp>
      <p:sp>
        <p:nvSpPr>
          <p:cNvPr id="282" name="Google Shape;282;p29"/>
          <p:cNvSpPr txBox="1"/>
          <p:nvPr/>
        </p:nvSpPr>
        <p:spPr>
          <a:xfrm>
            <a:off x="5769033" y="2002391"/>
            <a:ext cx="28180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to initialize the Table?</a:t>
            </a:r>
            <a:endParaRPr/>
          </a:p>
        </p:txBody>
      </p:sp>
      <p:sp>
        <p:nvSpPr>
          <p:cNvPr id="283" name="Google Shape;283;p29"/>
          <p:cNvSpPr txBox="1"/>
          <p:nvPr/>
        </p:nvSpPr>
        <p:spPr>
          <a:xfrm>
            <a:off x="5769033" y="3289437"/>
            <a:ext cx="28180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When to update the Table?</a:t>
            </a:r>
            <a:endParaRPr/>
          </a:p>
        </p:txBody>
      </p:sp>
      <p:sp>
        <p:nvSpPr>
          <p:cNvPr id="284" name="Google Shape;284;p29"/>
          <p:cNvSpPr txBox="1"/>
          <p:nvPr/>
        </p:nvSpPr>
        <p:spPr>
          <a:xfrm>
            <a:off x="5769033" y="4327588"/>
            <a:ext cx="28180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to know distance is shorter?</a:t>
            </a:r>
            <a:endParaRPr/>
          </a:p>
        </p:txBody>
      </p:sp>
      <p:sp>
        <p:nvSpPr>
          <p:cNvPr id="285" name="Google Shape;285;p29"/>
          <p:cNvSpPr txBox="1"/>
          <p:nvPr/>
        </p:nvSpPr>
        <p:spPr>
          <a:xfrm>
            <a:off x="6043353" y="1289517"/>
            <a:ext cx="245225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519E04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519E04"/>
                </a:solidFill>
                <a:latin typeface="Gill Sans"/>
                <a:ea typeface="Gill Sans"/>
                <a:cs typeface="Gill Sans"/>
                <a:sym typeface="Gill Sans"/>
              </a:rPr>
              <a:t>Good searching method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519E04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519E04"/>
                </a:solidFill>
                <a:latin typeface="Gill Sans"/>
                <a:ea typeface="Gill Sans"/>
                <a:cs typeface="Gill Sans"/>
                <a:sym typeface="Gill Sans"/>
              </a:rPr>
              <a:t>Store distance information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519E04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519E04"/>
                </a:solidFill>
                <a:latin typeface="Gill Sans"/>
                <a:ea typeface="Gill Sans"/>
                <a:cs typeface="Gill Sans"/>
                <a:sym typeface="Gill Sans"/>
              </a:rPr>
              <a:t>Store node information</a:t>
            </a:r>
            <a:endParaRPr/>
          </a:p>
        </p:txBody>
      </p:sp>
      <p:sp>
        <p:nvSpPr>
          <p:cNvPr id="286" name="Google Shape;286;p29"/>
          <p:cNvSpPr txBox="1"/>
          <p:nvPr/>
        </p:nvSpPr>
        <p:spPr>
          <a:xfrm>
            <a:off x="6043353" y="2307889"/>
            <a:ext cx="245225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Set all the other nodes to INFINITY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Set the start node distance to 0</a:t>
            </a:r>
            <a:endParaRPr/>
          </a:p>
        </p:txBody>
      </p:sp>
      <p:sp>
        <p:nvSpPr>
          <p:cNvPr id="287" name="Google Shape;287;p29"/>
          <p:cNvSpPr txBox="1"/>
          <p:nvPr/>
        </p:nvSpPr>
        <p:spPr>
          <a:xfrm>
            <a:off x="6043353" y="3574315"/>
            <a:ext cx="245225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When encounter a node that distance is smaller than stored.</a:t>
            </a:r>
            <a:endParaRPr/>
          </a:p>
        </p:txBody>
      </p:sp>
      <p:sp>
        <p:nvSpPr>
          <p:cNvPr id="288" name="Google Shape;288;p29"/>
          <p:cNvSpPr txBox="1"/>
          <p:nvPr/>
        </p:nvSpPr>
        <p:spPr>
          <a:xfrm>
            <a:off x="6043353" y="4908426"/>
            <a:ext cx="2452254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Calculate the distance to neighbor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Add current node distance away from root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Compare to the neighbor distance</a:t>
            </a:r>
            <a:endParaRPr/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rgbClr val="7F7F7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9" name="Google Shape;289;p29"/>
          <p:cNvSpPr txBox="1"/>
          <p:nvPr/>
        </p:nvSpPr>
        <p:spPr>
          <a:xfrm>
            <a:off x="648393" y="2784942"/>
            <a:ext cx="18454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19E04"/>
                </a:solidFill>
                <a:latin typeface="Gill Sans"/>
                <a:ea typeface="Gill Sans"/>
                <a:cs typeface="Gill Sans"/>
                <a:sym typeface="Gill Sans"/>
              </a:rPr>
              <a:t>Optimization</a:t>
            </a:r>
            <a:endParaRPr/>
          </a:p>
        </p:txBody>
      </p:sp>
      <p:sp>
        <p:nvSpPr>
          <p:cNvPr id="290" name="Google Shape;290;p29"/>
          <p:cNvSpPr/>
          <p:nvPr/>
        </p:nvSpPr>
        <p:spPr>
          <a:xfrm rot="-2144059">
            <a:off x="1479759" y="2157918"/>
            <a:ext cx="606829" cy="597885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rgbClr val="BABABA"/>
              </a:gs>
            </a:gsLst>
            <a:lin ang="162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91" name="Google Shape;29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1957113"/>
            <a:ext cx="869647" cy="874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BELLMAN-FORD</a:t>
            </a:r>
            <a:endParaRPr/>
          </a:p>
        </p:txBody>
      </p:sp>
      <p:pic>
        <p:nvPicPr>
          <p:cNvPr id="297" name="Google Shape;2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953" y="2340032"/>
            <a:ext cx="6758247" cy="160044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0"/>
          <p:cNvSpPr txBox="1"/>
          <p:nvPr/>
        </p:nvSpPr>
        <p:spPr>
          <a:xfrm>
            <a:off x="556952" y="1513616"/>
            <a:ext cx="675824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Here is the data structure that used to store information for each node.</a:t>
            </a:r>
            <a:endParaRPr/>
          </a:p>
        </p:txBody>
      </p:sp>
      <p:sp>
        <p:nvSpPr>
          <p:cNvPr id="299" name="Google Shape;299;p30"/>
          <p:cNvSpPr txBox="1"/>
          <p:nvPr/>
        </p:nvSpPr>
        <p:spPr>
          <a:xfrm>
            <a:off x="457200" y="4374888"/>
            <a:ext cx="8229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 view this as a unit stored in our table. The key combined with this unit is the id of the specific node. Therefore we use map to impliment out table.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BELLMAN-FORD</a:t>
            </a:r>
            <a:endParaRPr/>
          </a:p>
        </p:txBody>
      </p:sp>
      <p:sp>
        <p:nvSpPr>
          <p:cNvPr id="305" name="Google Shape;305;p31"/>
          <p:cNvSpPr txBox="1"/>
          <p:nvPr/>
        </p:nvSpPr>
        <p:spPr>
          <a:xfrm>
            <a:off x="556952" y="1513616"/>
            <a:ext cx="675824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Optimization: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 need to iterate all the node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Stop when no other distance updated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Starting from the node that previously updated</a:t>
            </a:r>
            <a:endParaRPr/>
          </a:p>
        </p:txBody>
      </p:sp>
      <p:sp>
        <p:nvSpPr>
          <p:cNvPr id="306" name="Google Shape;306;p31"/>
          <p:cNvSpPr txBox="1"/>
          <p:nvPr/>
        </p:nvSpPr>
        <p:spPr>
          <a:xfrm>
            <a:off x="556951" y="4659998"/>
            <a:ext cx="8229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 use queue!!!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When update a node, put it into the queue.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When iterate a node, pop one from the queue.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queue always store the data that is updated from the previous iteration.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When the queue is empty, we stop. Because no additional node is updated.</a:t>
            </a:r>
            <a:endParaRPr dirty="0"/>
          </a:p>
        </p:txBody>
      </p:sp>
      <p:sp>
        <p:nvSpPr>
          <p:cNvPr id="307" name="Google Shape;307;p31"/>
          <p:cNvSpPr txBox="1"/>
          <p:nvPr/>
        </p:nvSpPr>
        <p:spPr>
          <a:xfrm>
            <a:off x="556951" y="3086807"/>
            <a:ext cx="675824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How?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data structure can store information as the order we proceed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data structure can pop out the previous data as we go further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data structure can perform in the way of first in first out.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BELLMAN-FORD</a:t>
            </a:r>
            <a:endParaRPr/>
          </a:p>
        </p:txBody>
      </p:sp>
      <p:sp>
        <p:nvSpPr>
          <p:cNvPr id="313" name="Google Shape;313;p32"/>
          <p:cNvSpPr txBox="1"/>
          <p:nvPr/>
        </p:nvSpPr>
        <p:spPr>
          <a:xfrm>
            <a:off x="523702" y="1505303"/>
            <a:ext cx="49710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Here are some results for Bellman-Ford algorithm.</a:t>
            </a:r>
            <a:endParaRPr/>
          </a:p>
        </p:txBody>
      </p:sp>
      <p:pic>
        <p:nvPicPr>
          <p:cNvPr id="314" name="Google Shape;314;p32"/>
          <p:cNvPicPr preferRelativeResize="0"/>
          <p:nvPr/>
        </p:nvPicPr>
        <p:blipFill rotWithShape="1">
          <a:blip r:embed="rId3">
            <a:alphaModFix/>
          </a:blip>
          <a:srcRect t="82040" r="24305" b="-1781"/>
          <a:stretch/>
        </p:blipFill>
        <p:spPr>
          <a:xfrm>
            <a:off x="351214" y="5578959"/>
            <a:ext cx="3923195" cy="5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2"/>
          <p:cNvSpPr txBox="1"/>
          <p:nvPr/>
        </p:nvSpPr>
        <p:spPr>
          <a:xfrm>
            <a:off x="5529452" y="1536080"/>
            <a:ext cx="1554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Time: O(VE)</a:t>
            </a:r>
            <a:endParaRPr/>
          </a:p>
        </p:txBody>
      </p:sp>
      <p:sp>
        <p:nvSpPr>
          <p:cNvPr id="319" name="Google Shape;319;p32"/>
          <p:cNvSpPr txBox="1"/>
          <p:nvPr/>
        </p:nvSpPr>
        <p:spPr>
          <a:xfrm>
            <a:off x="588281" y="1843857"/>
            <a:ext cx="3773978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Start location: </a:t>
            </a:r>
          </a:p>
          <a:p>
            <a:pPr lvl="0"/>
            <a:r>
              <a:rPr lang="en-US" sz="1600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’Los Angeles &amp; Olympic’</a:t>
            </a:r>
            <a:endParaRPr dirty="0"/>
          </a:p>
          <a:p>
            <a:pPr lvl="0"/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Destination: </a:t>
            </a:r>
          </a:p>
          <a:p>
            <a:pPr lvl="0"/>
            <a:r>
              <a:rPr lang="en-US" sz="1600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‘Vermont Elementary School’</a:t>
            </a:r>
            <a:endParaRPr sz="1600" dirty="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21" name="Google Shape;321;p32"/>
          <p:cNvSpPr txBox="1"/>
          <p:nvPr/>
        </p:nvSpPr>
        <p:spPr>
          <a:xfrm>
            <a:off x="523702" y="4518057"/>
            <a:ext cx="377397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Start location: </a:t>
            </a:r>
            <a:r>
              <a:rPr lang="en-US" sz="1600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’Ralphs’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Destination: </a:t>
            </a:r>
            <a:r>
              <a:rPr lang="en-US" sz="1600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‘Chick-fil-A’</a:t>
            </a:r>
            <a:endParaRPr sz="1600" dirty="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879EED-4BEE-390E-7632-78F5CABC4D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50" r="26787"/>
          <a:stretch/>
        </p:blipFill>
        <p:spPr>
          <a:xfrm>
            <a:off x="5368413" y="4008600"/>
            <a:ext cx="2068523" cy="24717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C484BF-1FC3-E6E4-7B33-40FB8B117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81" y="3026935"/>
            <a:ext cx="3479776" cy="5651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A9C010-4A4C-F17D-BA05-9500F331D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9304" y="2076649"/>
            <a:ext cx="4686300" cy="161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E7BC53-788B-046A-5399-A2231BF04DF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54" t="45987" r="4819" b="25593"/>
          <a:stretch/>
        </p:blipFill>
        <p:spPr>
          <a:xfrm>
            <a:off x="4179303" y="2076649"/>
            <a:ext cx="4686300" cy="161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68A002-0F26-8229-179D-1679DD93F3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8413" y="4022253"/>
            <a:ext cx="2068523" cy="2485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BELLMAN-FORD</a:t>
            </a:r>
            <a:endParaRPr/>
          </a:p>
        </p:txBody>
      </p:sp>
      <p:pic>
        <p:nvPicPr>
          <p:cNvPr id="328" name="Google Shape;32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431" y="1425864"/>
            <a:ext cx="8673138" cy="4236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3317" y="4921977"/>
            <a:ext cx="3287106" cy="1639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/>
          <p:nvPr/>
        </p:nvSpPr>
        <p:spPr>
          <a:xfrm>
            <a:off x="472272" y="1155560"/>
            <a:ext cx="33461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/>
          </a:p>
        </p:txBody>
      </p:sp>
      <p:sp>
        <p:nvSpPr>
          <p:cNvPr id="141" name="Google Shape;141;p16"/>
          <p:cNvSpPr txBox="1"/>
          <p:nvPr/>
        </p:nvSpPr>
        <p:spPr>
          <a:xfrm>
            <a:off x="374694" y="1447947"/>
            <a:ext cx="7908000" cy="4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Self-Implementation</a:t>
            </a:r>
            <a:endParaRPr sz="17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Auto Complete Name / Closest name / Find Location</a:t>
            </a:r>
            <a:endParaRPr sz="700" dirty="0"/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Bellman Ford Shortest Path</a:t>
            </a:r>
            <a:endParaRPr sz="17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Dijsktra</a:t>
            </a:r>
            <a:r>
              <a:rPr lang="en-US" sz="17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Shortest Path</a:t>
            </a:r>
            <a:endParaRPr sz="17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Cycle Detection</a:t>
            </a:r>
            <a:endParaRPr sz="17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Topological Sort</a:t>
            </a:r>
            <a:endParaRPr sz="17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Travelling Salesman Problem</a:t>
            </a:r>
            <a:endParaRPr sz="17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Nearby</a:t>
            </a:r>
            <a:endParaRPr sz="17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 txBox="1"/>
          <p:nvPr/>
        </p:nvSpPr>
        <p:spPr>
          <a:xfrm>
            <a:off x="472272" y="1155560"/>
            <a:ext cx="334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/>
          </a:p>
        </p:txBody>
      </p:sp>
      <p:sp>
        <p:nvSpPr>
          <p:cNvPr id="336" name="Google Shape;336;p34"/>
          <p:cNvSpPr txBox="1"/>
          <p:nvPr/>
        </p:nvSpPr>
        <p:spPr>
          <a:xfrm>
            <a:off x="419850" y="1673225"/>
            <a:ext cx="7908000" cy="4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Self-Implementation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Auto Complete Name / Closest name / Find Location</a:t>
            </a:r>
            <a:endParaRPr sz="700">
              <a:solidFill>
                <a:srgbClr val="BABABA"/>
              </a:solidFill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Bellman Ford Shortest Path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Dijsktra Shortest Path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Cycle Detection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Topological Sort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Travelling Salesman Problem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Nearby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>
            <a:spLocks noGrp="1"/>
          </p:cNvSpPr>
          <p:nvPr>
            <p:ph type="ctrTitle"/>
          </p:nvPr>
        </p:nvSpPr>
        <p:spPr>
          <a:xfrm>
            <a:off x="565470" y="1779188"/>
            <a:ext cx="8013060" cy="214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DIJKSTRA</a:t>
            </a:r>
            <a:endParaRPr sz="6600"/>
          </a:p>
        </p:txBody>
      </p:sp>
      <p:sp>
        <p:nvSpPr>
          <p:cNvPr id="343" name="Google Shape;343;p35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7976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344" name="Google Shape;344;p35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267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YUANJI.QIU | QIANWEI.QIANG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DIJKSTRA</a:t>
            </a:r>
            <a:endParaRPr/>
          </a:p>
        </p:txBody>
      </p:sp>
      <p:pic>
        <p:nvPicPr>
          <p:cNvPr id="350" name="Google Shape;35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771" y="1425864"/>
            <a:ext cx="5211069" cy="4771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03646" y="1165179"/>
            <a:ext cx="1724718" cy="288451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6"/>
          <p:cNvSpPr txBox="1"/>
          <p:nvPr/>
        </p:nvSpPr>
        <p:spPr>
          <a:xfrm>
            <a:off x="5748425" y="2979709"/>
            <a:ext cx="133834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Similar with Bellman Ford</a:t>
            </a:r>
            <a:endParaRPr dirty="0"/>
          </a:p>
        </p:txBody>
      </p:sp>
      <p:sp>
        <p:nvSpPr>
          <p:cNvPr id="353" name="Google Shape;353;p36"/>
          <p:cNvSpPr/>
          <p:nvPr/>
        </p:nvSpPr>
        <p:spPr>
          <a:xfrm rot="-2144059">
            <a:off x="6362476" y="2260902"/>
            <a:ext cx="606829" cy="597885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rgbClr val="BABABA"/>
              </a:gs>
            </a:gsLst>
            <a:lin ang="162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4" name="Google Shape;354;p36"/>
          <p:cNvSpPr txBox="1"/>
          <p:nvPr/>
        </p:nvSpPr>
        <p:spPr>
          <a:xfrm>
            <a:off x="5748425" y="4348888"/>
            <a:ext cx="281801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to find the unvisited node with shortest distance?</a:t>
            </a:r>
            <a:endParaRPr/>
          </a:p>
        </p:txBody>
      </p:sp>
      <p:sp>
        <p:nvSpPr>
          <p:cNvPr id="355" name="Google Shape;355;p36"/>
          <p:cNvSpPr txBox="1"/>
          <p:nvPr/>
        </p:nvSpPr>
        <p:spPr>
          <a:xfrm>
            <a:off x="6114185" y="5364551"/>
            <a:ext cx="24522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Use priority queue!!!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DIJKSTRA</a:t>
            </a:r>
            <a:endParaRPr/>
          </a:p>
        </p:txBody>
      </p:sp>
      <p:sp>
        <p:nvSpPr>
          <p:cNvPr id="361" name="Google Shape;361;p37"/>
          <p:cNvSpPr txBox="1"/>
          <p:nvPr/>
        </p:nvSpPr>
        <p:spPr>
          <a:xfrm>
            <a:off x="556952" y="1513616"/>
            <a:ext cx="675824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Here is the data structure that used to store information for each node.</a:t>
            </a:r>
            <a:endParaRPr/>
          </a:p>
        </p:txBody>
      </p:sp>
      <p:sp>
        <p:nvSpPr>
          <p:cNvPr id="362" name="Google Shape;362;p37"/>
          <p:cNvSpPr txBox="1"/>
          <p:nvPr/>
        </p:nvSpPr>
        <p:spPr>
          <a:xfrm>
            <a:off x="556952" y="4449702"/>
            <a:ext cx="8229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 need a boolean flag to mark visited node.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Again, we view this as a unit stored in our table. The key combined with this unit is the id of the specific node. Therefore we use map to impliment out table.</a:t>
            </a:r>
            <a:endParaRPr/>
          </a:p>
        </p:txBody>
      </p:sp>
      <p:pic>
        <p:nvPicPr>
          <p:cNvPr id="363" name="Google Shape;36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549" y="2992117"/>
            <a:ext cx="7838902" cy="1158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7" descr="page14image619449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3887909" y="2464219"/>
            <a:ext cx="1342332" cy="882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0027" y="2099345"/>
            <a:ext cx="3906525" cy="92511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 txBox="1"/>
          <p:nvPr/>
        </p:nvSpPr>
        <p:spPr>
          <a:xfrm>
            <a:off x="1527094" y="2246214"/>
            <a:ext cx="236081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19E04"/>
                </a:solidFill>
                <a:latin typeface="Gill Sans"/>
                <a:ea typeface="Gill Sans"/>
                <a:cs typeface="Gill Sans"/>
                <a:sym typeface="Gill Sans"/>
              </a:rPr>
              <a:t>Simply inherit from Bellman-Ford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DIJKSTRA </a:t>
            </a:r>
            <a:endParaRPr/>
          </a:p>
        </p:txBody>
      </p:sp>
      <p:sp>
        <p:nvSpPr>
          <p:cNvPr id="372" name="Google Shape;372;p38"/>
          <p:cNvSpPr txBox="1"/>
          <p:nvPr/>
        </p:nvSpPr>
        <p:spPr>
          <a:xfrm>
            <a:off x="523702" y="1505303"/>
            <a:ext cx="49710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Here are some results for Dijkstra algorithm.</a:t>
            </a:r>
            <a:endParaRPr dirty="0"/>
          </a:p>
        </p:txBody>
      </p:sp>
      <p:sp>
        <p:nvSpPr>
          <p:cNvPr id="373" name="Google Shape;373;p38"/>
          <p:cNvSpPr txBox="1"/>
          <p:nvPr/>
        </p:nvSpPr>
        <p:spPr>
          <a:xfrm>
            <a:off x="5529452" y="1536080"/>
            <a:ext cx="25422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Time: O((V+E)log V)</a:t>
            </a:r>
            <a:endParaRPr/>
          </a:p>
        </p:txBody>
      </p:sp>
      <p:sp>
        <p:nvSpPr>
          <p:cNvPr id="375" name="Google Shape;375;p38"/>
          <p:cNvSpPr txBox="1"/>
          <p:nvPr/>
        </p:nvSpPr>
        <p:spPr>
          <a:xfrm>
            <a:off x="385572" y="2104678"/>
            <a:ext cx="3773978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Start location: </a:t>
            </a:r>
          </a:p>
          <a:p>
            <a:pPr lvl="0"/>
            <a:r>
              <a:rPr lang="en-US" sz="1600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’Los Angeles &amp; Olympic’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Destination: </a:t>
            </a:r>
          </a:p>
          <a:p>
            <a:pPr lvl="0"/>
            <a:r>
              <a:rPr lang="en-US" sz="1600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‘Vermont Elementary School’</a:t>
            </a:r>
            <a:endParaRPr sz="1600" dirty="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77" name="Google Shape;377;p38"/>
          <p:cNvSpPr txBox="1"/>
          <p:nvPr/>
        </p:nvSpPr>
        <p:spPr>
          <a:xfrm>
            <a:off x="407119" y="4168548"/>
            <a:ext cx="377397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Start location: </a:t>
            </a:r>
            <a:r>
              <a:rPr lang="en-US" sz="1600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’Ralphs’</a:t>
            </a:r>
            <a:endParaRPr dirty="0"/>
          </a:p>
          <a:p>
            <a:pPr lvl="0"/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Destination: </a:t>
            </a:r>
            <a:r>
              <a:rPr lang="en-US" sz="1600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‘Chick-fil-A’</a:t>
            </a:r>
            <a:endParaRPr sz="1600" dirty="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1DB45D-5799-BECC-D411-B8B46DED7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550" y="2146708"/>
            <a:ext cx="4686300" cy="1612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0E1209-E4F9-C219-DD5B-DD030F382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91" y="3174832"/>
            <a:ext cx="3370436" cy="5847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C92263-245B-507E-C787-FC9E08E9FA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54" t="45987" r="4819" b="25593"/>
          <a:stretch/>
        </p:blipFill>
        <p:spPr>
          <a:xfrm>
            <a:off x="4159550" y="2146708"/>
            <a:ext cx="4686300" cy="1612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D78856-33F1-C2C0-7559-8FB398AF7C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50" r="26787"/>
          <a:stretch/>
        </p:blipFill>
        <p:spPr>
          <a:xfrm>
            <a:off x="5368413" y="4008600"/>
            <a:ext cx="2068523" cy="24717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FF28A0-4E61-2B53-3252-BB430691BD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8413" y="3995004"/>
            <a:ext cx="2068523" cy="24853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73149D-7A45-14D7-EA6A-EBA0F3F7F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414912"/>
            <a:ext cx="3251886" cy="5385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BELLMAN-FORD</a:t>
            </a:r>
            <a:endParaRPr/>
          </a:p>
        </p:txBody>
      </p:sp>
      <p:sp>
        <p:nvSpPr>
          <p:cNvPr id="313" name="Google Shape;313;p32"/>
          <p:cNvSpPr txBox="1"/>
          <p:nvPr/>
        </p:nvSpPr>
        <p:spPr>
          <a:xfrm>
            <a:off x="523702" y="1505303"/>
            <a:ext cx="49710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Here are some results for Bellman-Ford algorithm.</a:t>
            </a:r>
            <a:endParaRPr/>
          </a:p>
        </p:txBody>
      </p:sp>
      <p:pic>
        <p:nvPicPr>
          <p:cNvPr id="314" name="Google Shape;314;p32"/>
          <p:cNvPicPr preferRelativeResize="0"/>
          <p:nvPr/>
        </p:nvPicPr>
        <p:blipFill rotWithShape="1">
          <a:blip r:embed="rId3">
            <a:alphaModFix/>
          </a:blip>
          <a:srcRect t="82040" r="24305" b="-1781"/>
          <a:stretch/>
        </p:blipFill>
        <p:spPr>
          <a:xfrm>
            <a:off x="351214" y="5578959"/>
            <a:ext cx="3923195" cy="5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2"/>
          <p:cNvSpPr txBox="1"/>
          <p:nvPr/>
        </p:nvSpPr>
        <p:spPr>
          <a:xfrm>
            <a:off x="5529452" y="1536080"/>
            <a:ext cx="1554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Time: O(VE)</a:t>
            </a:r>
            <a:endParaRPr/>
          </a:p>
        </p:txBody>
      </p:sp>
      <p:sp>
        <p:nvSpPr>
          <p:cNvPr id="319" name="Google Shape;319;p32"/>
          <p:cNvSpPr txBox="1"/>
          <p:nvPr/>
        </p:nvSpPr>
        <p:spPr>
          <a:xfrm>
            <a:off x="588281" y="1843857"/>
            <a:ext cx="3773978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Start location: </a:t>
            </a:r>
          </a:p>
          <a:p>
            <a:pPr lvl="0"/>
            <a:r>
              <a:rPr lang="en-US" sz="1600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’Los Angeles &amp; Olympic’</a:t>
            </a:r>
            <a:endParaRPr dirty="0"/>
          </a:p>
          <a:p>
            <a:pPr lvl="0"/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Destination: </a:t>
            </a:r>
          </a:p>
          <a:p>
            <a:pPr lvl="0"/>
            <a:r>
              <a:rPr lang="en-US" sz="1600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‘Vermont Elementary School’</a:t>
            </a:r>
            <a:endParaRPr sz="1600" dirty="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21" name="Google Shape;321;p32"/>
          <p:cNvSpPr txBox="1"/>
          <p:nvPr/>
        </p:nvSpPr>
        <p:spPr>
          <a:xfrm>
            <a:off x="523702" y="4518057"/>
            <a:ext cx="377397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Start location: </a:t>
            </a:r>
            <a:r>
              <a:rPr lang="en-US" sz="1600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’Ralphs’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Destination: </a:t>
            </a:r>
            <a:r>
              <a:rPr lang="en-US" sz="1600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‘Chick-fil-A’</a:t>
            </a:r>
            <a:endParaRPr sz="1600" dirty="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879EED-4BEE-390E-7632-78F5CABC4D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50" r="26787"/>
          <a:stretch/>
        </p:blipFill>
        <p:spPr>
          <a:xfrm>
            <a:off x="5368413" y="4008600"/>
            <a:ext cx="2068523" cy="24717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C484BF-1FC3-E6E4-7B33-40FB8B117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81" y="3026935"/>
            <a:ext cx="3479776" cy="5651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A9C010-4A4C-F17D-BA05-9500F331D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9304" y="2076649"/>
            <a:ext cx="46863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6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DIJKSTRA</a:t>
            </a:r>
            <a:endParaRPr/>
          </a:p>
        </p:txBody>
      </p:sp>
      <p:pic>
        <p:nvPicPr>
          <p:cNvPr id="387" name="Google Shape;38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473" y="1390282"/>
            <a:ext cx="8633894" cy="3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597" y="4385417"/>
            <a:ext cx="3815542" cy="229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6609" y="5037429"/>
            <a:ext cx="2848497" cy="1480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0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Comparison for Dijkstra and Bellman_Ford</a:t>
            </a:r>
            <a:endParaRPr/>
          </a:p>
        </p:txBody>
      </p:sp>
      <p:sp>
        <p:nvSpPr>
          <p:cNvPr id="396" name="Google Shape;396;p40"/>
          <p:cNvSpPr txBox="1"/>
          <p:nvPr/>
        </p:nvSpPr>
        <p:spPr>
          <a:xfrm>
            <a:off x="457200" y="1566853"/>
            <a:ext cx="337099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Time spend for </a:t>
            </a: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route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8382" y="2077103"/>
            <a:ext cx="4171436" cy="270379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0"/>
          <p:cNvSpPr txBox="1"/>
          <p:nvPr/>
        </p:nvSpPr>
        <p:spPr>
          <a:xfrm>
            <a:off x="4514338" y="1566853"/>
            <a:ext cx="319804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Time spend for 10 routes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182" y="2077103"/>
            <a:ext cx="4171435" cy="270379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0"/>
          <p:cNvSpPr txBox="1"/>
          <p:nvPr/>
        </p:nvSpPr>
        <p:spPr>
          <a:xfrm>
            <a:off x="2509899" y="5032011"/>
            <a:ext cx="44377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>
                <a:solidFill>
                  <a:srgbClr val="00B050"/>
                </a:solidFill>
              </a:rPr>
              <a:t>Dijkstra always has a better performance than Bellman Ford</a:t>
            </a:r>
            <a:endParaRPr sz="2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"/>
          <p:cNvSpPr txBox="1"/>
          <p:nvPr/>
        </p:nvSpPr>
        <p:spPr>
          <a:xfrm>
            <a:off x="472272" y="1155560"/>
            <a:ext cx="334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/>
          </a:p>
        </p:txBody>
      </p:sp>
      <p:sp>
        <p:nvSpPr>
          <p:cNvPr id="408" name="Google Shape;408;p41"/>
          <p:cNvSpPr txBox="1"/>
          <p:nvPr/>
        </p:nvSpPr>
        <p:spPr>
          <a:xfrm>
            <a:off x="419850" y="1673225"/>
            <a:ext cx="7908000" cy="4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 dirty="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Self-Implementation</a:t>
            </a:r>
            <a:endParaRPr sz="1700" dirty="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 dirty="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Auto Complete Name / Closest name / Find Location</a:t>
            </a:r>
            <a:endParaRPr sz="700" dirty="0">
              <a:solidFill>
                <a:srgbClr val="BABABA"/>
              </a:solidFill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 dirty="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Bellman Ford Shortest Path</a:t>
            </a:r>
            <a:endParaRPr sz="1700" dirty="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 dirty="0" err="1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Dijsktra</a:t>
            </a:r>
            <a:r>
              <a:rPr lang="en-US" sz="1700" dirty="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 Shortest Path</a:t>
            </a:r>
            <a:endParaRPr sz="1700" dirty="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Cycle Detection</a:t>
            </a:r>
            <a:endParaRPr sz="17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Topological Sort</a:t>
            </a:r>
            <a:endParaRPr sz="17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Travelling Salesman Problem</a:t>
            </a:r>
            <a:endParaRPr sz="17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Nearby</a:t>
            </a:r>
            <a:endParaRPr sz="17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/>
          <p:cNvSpPr txBox="1">
            <a:spLocks noGrp="1"/>
          </p:cNvSpPr>
          <p:nvPr>
            <p:ph type="ctrTitle"/>
          </p:nvPr>
        </p:nvSpPr>
        <p:spPr>
          <a:xfrm>
            <a:off x="565470" y="2111697"/>
            <a:ext cx="8013000" cy="21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Cycle</a:t>
            </a:r>
            <a:endParaRPr sz="6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Detection</a:t>
            </a:r>
            <a:endParaRPr sz="6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5" name="Google Shape;415;p42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8000" cy="3651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416" name="Google Shape;416;p42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400" cy="3651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YUANJI.QIU | QIANWEI.QIANG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ctrTitle"/>
          </p:nvPr>
        </p:nvSpPr>
        <p:spPr>
          <a:xfrm>
            <a:off x="565470" y="2028569"/>
            <a:ext cx="8013060" cy="214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SELF-IMPLEMENTATION</a:t>
            </a:r>
            <a:endParaRPr sz="6600"/>
          </a:p>
        </p:txBody>
      </p:sp>
      <p:sp>
        <p:nvSpPr>
          <p:cNvPr id="148" name="Google Shape;148;p17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7976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267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YUANJI.QIU | QIANWEI.QIANG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Cycle Detection</a:t>
            </a:r>
            <a:endParaRPr/>
          </a:p>
        </p:txBody>
      </p:sp>
      <p:sp>
        <p:nvSpPr>
          <p:cNvPr id="423" name="Google Shape;423;p43"/>
          <p:cNvSpPr txBox="1"/>
          <p:nvPr/>
        </p:nvSpPr>
        <p:spPr>
          <a:xfrm>
            <a:off x="534700" y="1558250"/>
            <a:ext cx="6598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Gill Sans"/>
              <a:buChar char="●"/>
            </a:pPr>
            <a:r>
              <a:rPr lang="en-US" sz="1600">
                <a:latin typeface="Gill Sans"/>
                <a:ea typeface="Gill Sans"/>
                <a:cs typeface="Gill Sans"/>
                <a:sym typeface="Gill Sans"/>
              </a:rPr>
              <a:t>Check the existence for a cycle path in a subgraph</a:t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Gill Sans"/>
              <a:buChar char="●"/>
            </a:pPr>
            <a:r>
              <a:rPr lang="en-US" sz="1600">
                <a:latin typeface="Gill Sans"/>
                <a:ea typeface="Gill Sans"/>
                <a:cs typeface="Gill Sans"/>
                <a:sym typeface="Gill Sans"/>
              </a:rPr>
              <a:t>Use DFS to traverse all the nodes and return true if a neighbour has been visited twice (except parents) </a:t>
            </a:r>
            <a:r>
              <a:rPr lang="en-US" sz="16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AKA back edges!!!</a:t>
            </a:r>
            <a:endParaRPr sz="1600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4" name="Google Shape;4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825" y="3693550"/>
            <a:ext cx="2241375" cy="27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075" y="3606263"/>
            <a:ext cx="2167800" cy="2898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6" name="Google Shape;426;p43"/>
          <p:cNvCxnSpPr/>
          <p:nvPr/>
        </p:nvCxnSpPr>
        <p:spPr>
          <a:xfrm flipH="1">
            <a:off x="6142725" y="5713175"/>
            <a:ext cx="1298700" cy="14310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7" name="Google Shape;427;p43"/>
          <p:cNvSpPr txBox="1"/>
          <p:nvPr/>
        </p:nvSpPr>
        <p:spPr>
          <a:xfrm>
            <a:off x="7485450" y="5140750"/>
            <a:ext cx="148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A cycle detected!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28" name="Google Shape;428;p43"/>
          <p:cNvSpPr txBox="1"/>
          <p:nvPr/>
        </p:nvSpPr>
        <p:spPr>
          <a:xfrm>
            <a:off x="2995213" y="3907850"/>
            <a:ext cx="21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AA84F"/>
                </a:solidFill>
              </a:rPr>
              <a:t>Green line is the edge for the neighbors</a:t>
            </a:r>
            <a:endParaRPr>
              <a:solidFill>
                <a:srgbClr val="6AA84F"/>
              </a:solidFill>
            </a:endParaRPr>
          </a:p>
        </p:txBody>
      </p:sp>
      <p:cxnSp>
        <p:nvCxnSpPr>
          <p:cNvPr id="429" name="Google Shape;429;p43"/>
          <p:cNvCxnSpPr/>
          <p:nvPr/>
        </p:nvCxnSpPr>
        <p:spPr>
          <a:xfrm rot="10800000">
            <a:off x="2564900" y="5658050"/>
            <a:ext cx="715500" cy="15420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0" name="Google Shape;430;p43"/>
          <p:cNvSpPr txBox="1"/>
          <p:nvPr/>
        </p:nvSpPr>
        <p:spPr>
          <a:xfrm>
            <a:off x="3324425" y="5537025"/>
            <a:ext cx="101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cycle</a:t>
            </a:r>
            <a:endParaRPr/>
          </a:p>
        </p:txBody>
      </p:sp>
      <p:pic>
        <p:nvPicPr>
          <p:cNvPr id="431" name="Google Shape;43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7075" y="2634863"/>
            <a:ext cx="4134184" cy="87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200" y="2604800"/>
            <a:ext cx="3877297" cy="8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3"/>
          <p:cNvSpPr txBox="1"/>
          <p:nvPr/>
        </p:nvSpPr>
        <p:spPr>
          <a:xfrm>
            <a:off x="6801261" y="1320877"/>
            <a:ext cx="155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Time: O(</a:t>
            </a:r>
            <a:r>
              <a:rPr lang="en-US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n</a:t>
            </a: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/>
          <p:nvPr/>
        </p:nvSpPr>
        <p:spPr>
          <a:xfrm>
            <a:off x="472272" y="1155560"/>
            <a:ext cx="334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/>
          </a:p>
        </p:txBody>
      </p:sp>
      <p:sp>
        <p:nvSpPr>
          <p:cNvPr id="440" name="Google Shape;440;p44"/>
          <p:cNvSpPr txBox="1"/>
          <p:nvPr/>
        </p:nvSpPr>
        <p:spPr>
          <a:xfrm>
            <a:off x="419850" y="1673225"/>
            <a:ext cx="7908000" cy="4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Self-Implementation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Auto Complete Name / Closest name / Find Location</a:t>
            </a:r>
            <a:endParaRPr sz="700">
              <a:solidFill>
                <a:srgbClr val="BABABA"/>
              </a:solidFill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Bellman Ford Shortest Path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Dijsktra Shortest Path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Cycle Detection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Topological Sort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Travelling Salesman Problem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Nearby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6"/>
          <p:cNvSpPr txBox="1">
            <a:spLocks noGrp="1"/>
          </p:cNvSpPr>
          <p:nvPr>
            <p:ph type="ctrTitle"/>
          </p:nvPr>
        </p:nvSpPr>
        <p:spPr>
          <a:xfrm>
            <a:off x="565470" y="2111697"/>
            <a:ext cx="8013000" cy="21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Topological</a:t>
            </a:r>
            <a:endParaRPr sz="6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Sort</a:t>
            </a:r>
            <a:endParaRPr sz="6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3" name="Google Shape;453;p46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8000" cy="3651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454" name="Google Shape;454;p46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400" cy="3651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YUANJI.QIU | QIANWEI.QIANG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7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TOPOLOGICAL SORT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1477F-0B70-6D4B-B828-2BE1FAD9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794" y="1331843"/>
            <a:ext cx="4781006" cy="4850296"/>
          </a:xfrm>
          <a:prstGeom prst="rect">
            <a:avLst/>
          </a:prstGeom>
        </p:spPr>
      </p:pic>
      <p:sp>
        <p:nvSpPr>
          <p:cNvPr id="4" name="Google Shape;481;p50">
            <a:extLst>
              <a:ext uri="{FF2B5EF4-FFF2-40B4-BE49-F238E27FC236}">
                <a16:creationId xmlns:a16="http://schemas.microsoft.com/office/drawing/2014/main" id="{4CB4F424-C811-7F40-A440-30148BEF9413}"/>
              </a:ext>
            </a:extLst>
          </p:cNvPr>
          <p:cNvSpPr txBox="1"/>
          <p:nvPr/>
        </p:nvSpPr>
        <p:spPr>
          <a:xfrm>
            <a:off x="457200" y="1425894"/>
            <a:ext cx="3617483" cy="560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Why Queue ?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Breath First Search the graph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First in first out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en-CN" dirty="0"/>
          </a:p>
          <a:p>
            <a:pPr lvl="0"/>
            <a:r>
              <a:rPr lang="en-US" sz="1800" b="1" dirty="0">
                <a:latin typeface="Gill Sans"/>
                <a:ea typeface="Gill Sans"/>
                <a:cs typeface="Gill Sans"/>
                <a:sym typeface="Gill Sans"/>
              </a:rPr>
              <a:t>Why Table ?</a:t>
            </a:r>
          </a:p>
          <a:p>
            <a:pPr marL="342900" lvl="0" indent="-342900">
              <a:buSzPts val="1800"/>
              <a:buFont typeface="Arial"/>
              <a:buChar char="•"/>
            </a:pPr>
            <a:r>
              <a:rPr lang="en-US" sz="1800" dirty="0">
                <a:latin typeface="Gill Sans"/>
                <a:ea typeface="Gill Sans"/>
                <a:cs typeface="Gill Sans"/>
                <a:sym typeface="Gill Sans"/>
              </a:rPr>
              <a:t>Find its node information quickly</a:t>
            </a:r>
          </a:p>
          <a:p>
            <a:pPr lvl="0"/>
            <a:endParaRPr lang="en-US" dirty="0"/>
          </a:p>
          <a:p>
            <a:pPr lvl="0"/>
            <a:r>
              <a:rPr lang="en-US" sz="1800" b="1" dirty="0">
                <a:latin typeface="Gill Sans"/>
                <a:ea typeface="Gill Sans"/>
                <a:cs typeface="Gill Sans"/>
                <a:sym typeface="Gill Sans"/>
              </a:rPr>
              <a:t>Optimization</a:t>
            </a:r>
          </a:p>
          <a:p>
            <a:pPr marL="342900" lvl="0" indent="-342900">
              <a:buSzPts val="1800"/>
              <a:buFont typeface="Arial"/>
              <a:buChar char="•"/>
            </a:pPr>
            <a:r>
              <a:rPr lang="en-US" sz="1800" dirty="0">
                <a:latin typeface="Gill Sans"/>
                <a:ea typeface="Gill Sans"/>
                <a:cs typeface="Gill Sans"/>
                <a:sym typeface="Gill Sans"/>
              </a:rPr>
              <a:t>Push the node into queue while doing the process</a:t>
            </a:r>
          </a:p>
          <a:p>
            <a:pPr marL="342900" lvl="0" indent="-342900">
              <a:buSzPts val="1800"/>
              <a:buFont typeface="Arial"/>
              <a:buChar char="•"/>
            </a:pPr>
            <a:r>
              <a:rPr lang="en-US" sz="1800" dirty="0">
                <a:latin typeface="Gill Sans"/>
                <a:ea typeface="Gill Sans"/>
                <a:cs typeface="Gill Sans"/>
                <a:sym typeface="Gill Sans"/>
              </a:rPr>
              <a:t>Reduce neighbor’s income is the only fact cause it to zero.</a:t>
            </a:r>
          </a:p>
          <a:p>
            <a:pPr lvl="0"/>
            <a:endParaRPr lang="en-US" sz="1800" b="1" dirty="0">
              <a:latin typeface="Gill Sans"/>
              <a:ea typeface="Gill Sans"/>
              <a:cs typeface="Gill Sans"/>
              <a:sym typeface="Gill Sans"/>
            </a:endParaRPr>
          </a:p>
          <a:p>
            <a:pPr lvl="0"/>
            <a:r>
              <a:rPr lang="en-US" sz="1800" b="1" dirty="0">
                <a:latin typeface="Gill Sans"/>
                <a:ea typeface="Gill Sans"/>
                <a:cs typeface="Gill Sans"/>
                <a:sym typeface="Gill Sans"/>
              </a:rPr>
              <a:t>Check</a:t>
            </a:r>
          </a:p>
          <a:p>
            <a:pPr marL="342900" lvl="0" indent="-342900">
              <a:buSzPts val="1800"/>
              <a:buFont typeface="Arial"/>
              <a:buChar char="•"/>
            </a:pPr>
            <a:r>
              <a:rPr lang="en-US" sz="1800" dirty="0">
                <a:latin typeface="Gill Sans"/>
                <a:ea typeface="Gill Sans"/>
                <a:cs typeface="Gill Sans"/>
                <a:sym typeface="Gill Sans"/>
              </a:rPr>
              <a:t>If the result number doesn’t match with number of nodes, there exists loop.</a:t>
            </a:r>
          </a:p>
          <a:p>
            <a:pPr lvl="0">
              <a:buSzPts val="1800"/>
            </a:pPr>
            <a:endParaRPr lang="en-US" sz="1800" b="1" dirty="0">
              <a:latin typeface="Gill Sans"/>
              <a:ea typeface="Gill Sans"/>
              <a:cs typeface="Gill Sans"/>
              <a:sym typeface="Gill Sans"/>
            </a:endParaRPr>
          </a:p>
          <a:p>
            <a:pPr lvl="0"/>
            <a:endParaRPr lang="en-US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dirty="0"/>
          </a:p>
        </p:txBody>
      </p:sp>
      <p:sp>
        <p:nvSpPr>
          <p:cNvPr id="5" name="Google Shape;289;p29">
            <a:extLst>
              <a:ext uri="{FF2B5EF4-FFF2-40B4-BE49-F238E27FC236}">
                <a16:creationId xmlns:a16="http://schemas.microsoft.com/office/drawing/2014/main" id="{AED41CC7-AA7C-8E4B-8379-97F782956A74}"/>
              </a:ext>
            </a:extLst>
          </p:cNvPr>
          <p:cNvSpPr txBox="1"/>
          <p:nvPr/>
        </p:nvSpPr>
        <p:spPr>
          <a:xfrm>
            <a:off x="3649287" y="6102205"/>
            <a:ext cx="18454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519E04"/>
                </a:solidFill>
                <a:latin typeface="Gill Sans"/>
                <a:ea typeface="Gill Sans"/>
                <a:cs typeface="Gill Sans"/>
                <a:sym typeface="Gill Sans"/>
              </a:rPr>
              <a:t>Optimization</a:t>
            </a:r>
            <a:endParaRPr dirty="0"/>
          </a:p>
        </p:txBody>
      </p:sp>
      <p:sp>
        <p:nvSpPr>
          <p:cNvPr id="6" name="Google Shape;290;p29">
            <a:extLst>
              <a:ext uri="{FF2B5EF4-FFF2-40B4-BE49-F238E27FC236}">
                <a16:creationId xmlns:a16="http://schemas.microsoft.com/office/drawing/2014/main" id="{50C0201A-739E-BC40-8CA0-B8BADA747137}"/>
              </a:ext>
            </a:extLst>
          </p:cNvPr>
          <p:cNvSpPr/>
          <p:nvPr/>
        </p:nvSpPr>
        <p:spPr>
          <a:xfrm rot="19165375">
            <a:off x="4912865" y="5466968"/>
            <a:ext cx="606829" cy="597885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rgbClr val="BABABA"/>
              </a:gs>
            </a:gsLst>
            <a:lin ang="162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7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TOPOLOGICAL SORT</a:t>
            </a:r>
            <a:endParaRPr dirty="0"/>
          </a:p>
        </p:txBody>
      </p:sp>
      <p:sp>
        <p:nvSpPr>
          <p:cNvPr id="4" name="Google Shape;481;p50">
            <a:extLst>
              <a:ext uri="{FF2B5EF4-FFF2-40B4-BE49-F238E27FC236}">
                <a16:creationId xmlns:a16="http://schemas.microsoft.com/office/drawing/2014/main" id="{4CB4F424-C811-7F40-A440-30148BEF9413}"/>
              </a:ext>
            </a:extLst>
          </p:cNvPr>
          <p:cNvSpPr txBox="1"/>
          <p:nvPr/>
        </p:nvSpPr>
        <p:spPr>
          <a:xfrm>
            <a:off x="457200" y="1425894"/>
            <a:ext cx="3617483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Initialization</a:t>
            </a:r>
            <a:endParaRPr lang="en-US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Translate V and E.</a:t>
            </a:r>
          </a:p>
          <a:p>
            <a:pPr>
              <a:buSzPts val="1800"/>
            </a:pPr>
            <a:r>
              <a:rPr lang="en-US" sz="1800" b="1" dirty="0">
                <a:latin typeface="Gill Sans"/>
                <a:cs typeface="Gill Sans"/>
                <a:sym typeface="Gill Sans"/>
              </a:rPr>
              <a:t>Package</a:t>
            </a:r>
            <a:r>
              <a:rPr lang="zh-CN" altLang="en-US" sz="1800" b="1" dirty="0">
                <a:latin typeface="Gill Sans"/>
                <a:cs typeface="Gill Sans"/>
                <a:sym typeface="Gill Sans"/>
              </a:rPr>
              <a:t> </a:t>
            </a:r>
            <a:r>
              <a:rPr lang="en-US" altLang="zh-CN" sz="1800" b="1" dirty="0">
                <a:latin typeface="Gill Sans"/>
                <a:cs typeface="Gill Sans"/>
                <a:sym typeface="Gill Sans"/>
              </a:rPr>
              <a:t>(</a:t>
            </a:r>
            <a:r>
              <a:rPr lang="en-US" sz="1800" b="1" dirty="0">
                <a:latin typeface="Gill Sans"/>
                <a:cs typeface="Gill Sans"/>
              </a:rPr>
              <a:t>encapsulation</a:t>
            </a:r>
            <a:r>
              <a:rPr lang="en-US" altLang="zh-CN" sz="1800" b="1" dirty="0">
                <a:latin typeface="Gill Sans"/>
                <a:cs typeface="Gill Sans"/>
                <a:sym typeface="Gill Sans"/>
              </a:rPr>
              <a:t>)</a:t>
            </a:r>
          </a:p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Gill Sans"/>
                <a:cs typeface="Gill Sans"/>
                <a:sym typeface="Gill Sans"/>
              </a:rPr>
              <a:t>Summarize things we need for each node</a:t>
            </a:r>
          </a:p>
          <a:p>
            <a:pPr>
              <a:buSzPts val="1800"/>
            </a:pPr>
            <a:endParaRPr lang="en-US" sz="1800" b="1" dirty="0">
              <a:latin typeface="Gill Sans"/>
              <a:cs typeface="Gill Sans"/>
              <a:sym typeface="Gill Sans"/>
            </a:endParaRPr>
          </a:p>
          <a:p>
            <a:pPr lvl="0">
              <a:buSzPts val="1800"/>
            </a:pPr>
            <a:endParaRPr lang="en-US" sz="1800" b="1" dirty="0">
              <a:latin typeface="Gill Sans"/>
              <a:ea typeface="Gill Sans"/>
              <a:cs typeface="Gill Sans"/>
              <a:sym typeface="Gill Sans"/>
            </a:endParaRPr>
          </a:p>
          <a:p>
            <a:pPr lvl="0"/>
            <a:endParaRPr lang="en-US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ACDACB-DCB9-964B-94F6-26A93E15E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42" y="2930835"/>
            <a:ext cx="7991915" cy="3444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F38438-8D19-4946-BB83-252FCEA18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25894"/>
            <a:ext cx="3390933" cy="1268934"/>
          </a:xfrm>
          <a:prstGeom prst="rect">
            <a:avLst/>
          </a:prstGeom>
        </p:spPr>
      </p:pic>
      <p:sp>
        <p:nvSpPr>
          <p:cNvPr id="9" name="Google Shape;290;p29">
            <a:extLst>
              <a:ext uri="{FF2B5EF4-FFF2-40B4-BE49-F238E27FC236}">
                <a16:creationId xmlns:a16="http://schemas.microsoft.com/office/drawing/2014/main" id="{40FF538B-9780-5341-8290-8F6973B98F4B}"/>
              </a:ext>
            </a:extLst>
          </p:cNvPr>
          <p:cNvSpPr/>
          <p:nvPr/>
        </p:nvSpPr>
        <p:spPr>
          <a:xfrm rot="19165375">
            <a:off x="3771268" y="1971467"/>
            <a:ext cx="606829" cy="597885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rgbClr val="BABABA"/>
              </a:gs>
            </a:gsLst>
            <a:lin ang="162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1177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C5454-F8F0-FD48-80EC-6829162D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SORT </a:t>
            </a:r>
            <a:endParaRPr lang="en-CN" dirty="0"/>
          </a:p>
        </p:txBody>
      </p:sp>
      <p:sp>
        <p:nvSpPr>
          <p:cNvPr id="3" name="Google Shape;372;p38">
            <a:extLst>
              <a:ext uri="{FF2B5EF4-FFF2-40B4-BE49-F238E27FC236}">
                <a16:creationId xmlns:a16="http://schemas.microsoft.com/office/drawing/2014/main" id="{6B363453-0B15-DA41-A169-4D842DB25A93}"/>
              </a:ext>
            </a:extLst>
          </p:cNvPr>
          <p:cNvSpPr txBox="1"/>
          <p:nvPr/>
        </p:nvSpPr>
        <p:spPr>
          <a:xfrm>
            <a:off x="523702" y="1505303"/>
            <a:ext cx="49710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Here are some results for Topological Sort.</a:t>
            </a:r>
            <a:endParaRPr dirty="0"/>
          </a:p>
        </p:txBody>
      </p:sp>
      <p:sp>
        <p:nvSpPr>
          <p:cNvPr id="4" name="Google Shape;373;p38">
            <a:extLst>
              <a:ext uri="{FF2B5EF4-FFF2-40B4-BE49-F238E27FC236}">
                <a16:creationId xmlns:a16="http://schemas.microsoft.com/office/drawing/2014/main" id="{3660C0B2-4BF8-9E44-8315-F2E6440BEFB5}"/>
              </a:ext>
            </a:extLst>
          </p:cNvPr>
          <p:cNvSpPr txBox="1"/>
          <p:nvPr/>
        </p:nvSpPr>
        <p:spPr>
          <a:xfrm>
            <a:off x="5529452" y="1536080"/>
            <a:ext cx="25422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Time: O(VE)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6371C2-336C-E3D0-C50B-D9D3D5E61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70" y="3905101"/>
            <a:ext cx="3410194" cy="6656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1DB2C7B-65D0-5EF0-94FF-5F0DCF0D6D62}"/>
                  </a:ext>
                </a:extLst>
              </p14:cNvPr>
              <p14:cNvContentPartPr/>
              <p14:nvPr/>
            </p14:nvContentPartPr>
            <p14:xfrm>
              <a:off x="8514556" y="6073840"/>
              <a:ext cx="10800" cy="71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1DB2C7B-65D0-5EF0-94FF-5F0DCF0D6D6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99436" y="6058720"/>
                <a:ext cx="4140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C15868E-C380-C4FC-1166-5D6135BAC7F3}"/>
              </a:ext>
            </a:extLst>
          </p:cNvPr>
          <p:cNvGrpSpPr/>
          <p:nvPr/>
        </p:nvGrpSpPr>
        <p:grpSpPr>
          <a:xfrm>
            <a:off x="2742947" y="5060944"/>
            <a:ext cx="1054080" cy="544680"/>
            <a:chOff x="3713596" y="4653280"/>
            <a:chExt cx="1054080" cy="54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AFAD094-3652-DB8E-2178-399BDED721C5}"/>
                    </a:ext>
                  </a:extLst>
                </p14:cNvPr>
                <p14:cNvContentPartPr/>
                <p14:nvPr/>
              </p14:nvContentPartPr>
              <p14:xfrm>
                <a:off x="3713596" y="4817080"/>
                <a:ext cx="901080" cy="61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AFAD094-3652-DB8E-2178-399BDED721C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98476" y="4801960"/>
                  <a:ext cx="9316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CDB0012-9938-FA1E-CEEB-F868D54A2A80}"/>
                    </a:ext>
                  </a:extLst>
                </p14:cNvPr>
                <p14:cNvContentPartPr/>
                <p14:nvPr/>
              </p14:nvContentPartPr>
              <p14:xfrm>
                <a:off x="4239196" y="4653280"/>
                <a:ext cx="528480" cy="544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CDB0012-9938-FA1E-CEEB-F868D54A2A8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24076" y="4638160"/>
                  <a:ext cx="559080" cy="574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5992CEE-2A4F-87AC-9334-A77EB6794F86}"/>
              </a:ext>
            </a:extLst>
          </p:cNvPr>
          <p:cNvSpPr txBox="1"/>
          <p:nvPr/>
        </p:nvSpPr>
        <p:spPr>
          <a:xfrm>
            <a:off x="3887359" y="5214037"/>
            <a:ext cx="1520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There is a loop in these nodes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0D8335-4F78-214A-9800-0B1FA960BA6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36981"/>
          <a:stretch/>
        </p:blipFill>
        <p:spPr>
          <a:xfrm>
            <a:off x="318383" y="2072440"/>
            <a:ext cx="2500256" cy="1515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7809B9-6CB1-7B49-A34C-01BBA0EC7A0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45355" y="2038435"/>
            <a:ext cx="1244600" cy="1854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89A5E1-6E7D-234C-ABB9-382748AA3E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49775" y="2109500"/>
            <a:ext cx="1724350" cy="1783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8D325C-7DEC-614B-BA65-1474309314E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3702" y="4570727"/>
            <a:ext cx="1975913" cy="19759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3B395D-B501-4140-AA9D-B24271CF71B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04307" y="3983176"/>
            <a:ext cx="3488584" cy="260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8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8"/>
          <p:cNvSpPr txBox="1"/>
          <p:nvPr/>
        </p:nvSpPr>
        <p:spPr>
          <a:xfrm>
            <a:off x="472272" y="1155560"/>
            <a:ext cx="334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/>
          </a:p>
        </p:txBody>
      </p:sp>
      <p:sp>
        <p:nvSpPr>
          <p:cNvPr id="467" name="Google Shape;467;p48"/>
          <p:cNvSpPr txBox="1"/>
          <p:nvPr/>
        </p:nvSpPr>
        <p:spPr>
          <a:xfrm>
            <a:off x="419850" y="1673225"/>
            <a:ext cx="7908000" cy="4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Self-Implementation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Auto Complete Name / Closest name / Find Location</a:t>
            </a:r>
            <a:endParaRPr sz="700">
              <a:solidFill>
                <a:srgbClr val="BABABA"/>
              </a:solidFill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Bellman Ford Shortest Path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Dijsktra Shortest Path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Cycle Detection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Topological Sort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Travelling Salesman Problem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Nearby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 txBox="1">
            <a:spLocks noGrp="1"/>
          </p:cNvSpPr>
          <p:nvPr>
            <p:ph type="ctrTitle"/>
          </p:nvPr>
        </p:nvSpPr>
        <p:spPr>
          <a:xfrm>
            <a:off x="565470" y="2111697"/>
            <a:ext cx="8013060" cy="214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TRAVELLING</a:t>
            </a:r>
            <a:b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SALESMAN</a:t>
            </a:r>
            <a:endParaRPr sz="6600"/>
          </a:p>
        </p:txBody>
      </p:sp>
      <p:sp>
        <p:nvSpPr>
          <p:cNvPr id="474" name="Google Shape;474;p49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7976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475" name="Google Shape;475;p49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267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YUANJI.QIU | QIANWEI.QIANG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0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TRAVELLING SALESMAN</a:t>
            </a:r>
            <a:endParaRPr/>
          </a:p>
        </p:txBody>
      </p:sp>
      <p:sp>
        <p:nvSpPr>
          <p:cNvPr id="481" name="Google Shape;481;p50"/>
          <p:cNvSpPr txBox="1"/>
          <p:nvPr/>
        </p:nvSpPr>
        <p:spPr>
          <a:xfrm>
            <a:off x="556952" y="1425864"/>
            <a:ext cx="675824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Method 1: Brute Force Algorithm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Permutate all the nodes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Calculate the shortest distance</a:t>
            </a:r>
            <a:endParaRPr/>
          </a:p>
        </p:txBody>
      </p:sp>
      <p:pic>
        <p:nvPicPr>
          <p:cNvPr id="482" name="Google Shape;48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9696" y="1353312"/>
            <a:ext cx="4007104" cy="482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952" y="3987086"/>
            <a:ext cx="3865372" cy="87411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0"/>
          <p:cNvSpPr txBox="1"/>
          <p:nvPr/>
        </p:nvSpPr>
        <p:spPr>
          <a:xfrm>
            <a:off x="556952" y="2429476"/>
            <a:ext cx="422249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C++ Template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Use vector as its container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Object will be modified and restore at the end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Much faster</a:t>
            </a:r>
            <a:endParaRPr/>
          </a:p>
        </p:txBody>
      </p:sp>
      <p:sp>
        <p:nvSpPr>
          <p:cNvPr id="485" name="Google Shape;485;p50"/>
          <p:cNvSpPr txBox="1"/>
          <p:nvPr/>
        </p:nvSpPr>
        <p:spPr>
          <a:xfrm>
            <a:off x="556952" y="4941487"/>
            <a:ext cx="422249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Main Steps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Extract the first item as start point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Calculate all the shortest distance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Stop distance calculation when result exceeded the minimum one.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8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TRAVELLING SALESMAN</a:t>
            </a:r>
            <a:endParaRPr/>
          </a:p>
        </p:txBody>
      </p:sp>
      <p:sp>
        <p:nvSpPr>
          <p:cNvPr id="562" name="Google Shape;562;p58"/>
          <p:cNvSpPr txBox="1"/>
          <p:nvPr/>
        </p:nvSpPr>
        <p:spPr>
          <a:xfrm>
            <a:off x="571873" y="1429388"/>
            <a:ext cx="38448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Method </a:t>
            </a:r>
            <a:r>
              <a:rPr lang="en-US" altLang="zh-CN" sz="1800" b="1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</a:t>
            </a: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2-OPT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Similar with Brute Force but no permutations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 need to 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tore all distance from end to end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Calculate the </a:t>
            </a: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“shortest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” distance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58"/>
          <p:cNvSpPr txBox="1"/>
          <p:nvPr/>
        </p:nvSpPr>
        <p:spPr>
          <a:xfrm>
            <a:off x="457202" y="3565487"/>
            <a:ext cx="42225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Main Steps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Two for loops to obtain sub part in a location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Reverse 2 edges between 2 nodes if the distance is smaller than the previous one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58"/>
          <p:cNvSpPr txBox="1"/>
          <p:nvPr/>
        </p:nvSpPr>
        <p:spPr>
          <a:xfrm>
            <a:off x="4679702" y="1509426"/>
            <a:ext cx="42225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C++ Template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Use 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goto to do the loop consistently unless there is no improvement for next reverse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5" name="Google Shape;5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777" y="2810801"/>
            <a:ext cx="35623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2600" y="4535300"/>
            <a:ext cx="2232750" cy="20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8"/>
          <p:cNvGrpSpPr/>
          <p:nvPr/>
        </p:nvGrpSpPr>
        <p:grpSpPr>
          <a:xfrm>
            <a:off x="1750970" y="2470707"/>
            <a:ext cx="5797899" cy="3064747"/>
            <a:chOff x="1185705" y="2080009"/>
            <a:chExt cx="5797899" cy="3064747"/>
          </a:xfrm>
        </p:grpSpPr>
        <p:sp>
          <p:nvSpPr>
            <p:cNvPr id="156" name="Google Shape;156;p18"/>
            <p:cNvSpPr/>
            <p:nvPr/>
          </p:nvSpPr>
          <p:spPr>
            <a:xfrm>
              <a:off x="1185705" y="2080009"/>
              <a:ext cx="2110154" cy="3064747"/>
            </a:xfrm>
            <a:prstGeom prst="rect">
              <a:avLst/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4431323" y="2080009"/>
              <a:ext cx="2552281" cy="3064747"/>
            </a:xfrm>
            <a:prstGeom prst="rect">
              <a:avLst/>
            </a:prstGeom>
            <a:gradFill>
              <a:gsLst>
                <a:gs pos="0">
                  <a:srgbClr val="E8E8E8"/>
                </a:gs>
                <a:gs pos="35000">
                  <a:srgbClr val="EEEEEE"/>
                </a:gs>
                <a:gs pos="100000">
                  <a:srgbClr val="F8F8F8"/>
                </a:gs>
              </a:gsLst>
              <a:lin ang="16200000" scaled="0"/>
            </a:gradFill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8" name="Google Shape;158;p18"/>
            <p:cNvSpPr txBox="1"/>
            <p:nvPr/>
          </p:nvSpPr>
          <p:spPr>
            <a:xfrm>
              <a:off x="1185705" y="2180492"/>
              <a:ext cx="21101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&lt;Location Name 1&gt;</a:t>
              </a:r>
              <a:endParaRPr/>
            </a:p>
          </p:txBody>
        </p:sp>
        <p:sp>
          <p:nvSpPr>
            <p:cNvPr id="159" name="Google Shape;159;p18"/>
            <p:cNvSpPr txBox="1"/>
            <p:nvPr/>
          </p:nvSpPr>
          <p:spPr>
            <a:xfrm>
              <a:off x="1185705" y="2831177"/>
              <a:ext cx="21101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&lt;Location Name 2&gt;</a:t>
              </a:r>
              <a:endParaRPr/>
            </a:p>
          </p:txBody>
        </p:sp>
        <p:sp>
          <p:nvSpPr>
            <p:cNvPr id="160" name="Google Shape;160;p18"/>
            <p:cNvSpPr txBox="1"/>
            <p:nvPr/>
          </p:nvSpPr>
          <p:spPr>
            <a:xfrm>
              <a:off x="1185705" y="3567273"/>
              <a:ext cx="21101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&lt;…&gt;</a:t>
              </a:r>
              <a:endParaRPr/>
            </a:p>
          </p:txBody>
        </p:sp>
        <p:sp>
          <p:nvSpPr>
            <p:cNvPr id="161" name="Google Shape;161;p18"/>
            <p:cNvSpPr txBox="1"/>
            <p:nvPr/>
          </p:nvSpPr>
          <p:spPr>
            <a:xfrm>
              <a:off x="1185705" y="4408768"/>
              <a:ext cx="21101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&lt;Location Name n&gt;</a:t>
              </a:r>
              <a:endParaRPr/>
            </a:p>
          </p:txBody>
        </p:sp>
        <p:sp>
          <p:nvSpPr>
            <p:cNvPr id="162" name="Google Shape;162;p18"/>
            <p:cNvSpPr txBox="1"/>
            <p:nvPr/>
          </p:nvSpPr>
          <p:spPr>
            <a:xfrm>
              <a:off x="4652386" y="2180491"/>
              <a:ext cx="21101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&lt;Node Info 1&gt;</a:t>
              </a:r>
              <a:endParaRPr/>
            </a:p>
          </p:txBody>
        </p:sp>
        <p:sp>
          <p:nvSpPr>
            <p:cNvPr id="163" name="Google Shape;163;p18"/>
            <p:cNvSpPr txBox="1"/>
            <p:nvPr/>
          </p:nvSpPr>
          <p:spPr>
            <a:xfrm>
              <a:off x="4652386" y="2831177"/>
              <a:ext cx="21101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&lt;Node Info 2&gt;</a:t>
              </a:r>
              <a:endParaRPr/>
            </a:p>
          </p:txBody>
        </p:sp>
        <p:sp>
          <p:nvSpPr>
            <p:cNvPr id="164" name="Google Shape;164;p18"/>
            <p:cNvSpPr txBox="1"/>
            <p:nvPr/>
          </p:nvSpPr>
          <p:spPr>
            <a:xfrm>
              <a:off x="4652386" y="4408768"/>
              <a:ext cx="21101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&lt;Node Info n&gt;</a:t>
              </a:r>
              <a:endParaRPr/>
            </a:p>
          </p:txBody>
        </p:sp>
        <p:sp>
          <p:nvSpPr>
            <p:cNvPr id="165" name="Google Shape;165;p18"/>
            <p:cNvSpPr txBox="1"/>
            <p:nvPr/>
          </p:nvSpPr>
          <p:spPr>
            <a:xfrm>
              <a:off x="4652386" y="3565158"/>
              <a:ext cx="21101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&lt;…&gt;</a:t>
              </a:r>
              <a:endParaRPr/>
            </a:p>
          </p:txBody>
        </p:sp>
        <p:cxnSp>
          <p:nvCxnSpPr>
            <p:cNvPr id="166" name="Google Shape;166;p18"/>
            <p:cNvCxnSpPr/>
            <p:nvPr/>
          </p:nvCxnSpPr>
          <p:spPr>
            <a:xfrm>
              <a:off x="3295859" y="2334379"/>
              <a:ext cx="1135464" cy="650686"/>
            </a:xfrm>
            <a:prstGeom prst="curvedConnector3">
              <a:avLst>
                <a:gd name="adj1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7" name="Google Shape;167;p18"/>
            <p:cNvCxnSpPr/>
            <p:nvPr/>
          </p:nvCxnSpPr>
          <p:spPr>
            <a:xfrm rot="-5400000" flipH="1">
              <a:off x="3071591" y="3209332"/>
              <a:ext cx="1583998" cy="1135463"/>
            </a:xfrm>
            <a:prstGeom prst="curvedConnector3">
              <a:avLst>
                <a:gd name="adj1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8" name="Google Shape;168;p18"/>
            <p:cNvCxnSpPr/>
            <p:nvPr/>
          </p:nvCxnSpPr>
          <p:spPr>
            <a:xfrm rot="-5400000">
              <a:off x="2749452" y="2880786"/>
              <a:ext cx="2228277" cy="1135464"/>
            </a:xfrm>
            <a:prstGeom prst="curvedConnector3">
              <a:avLst>
                <a:gd name="adj1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169" name="Google Shape;169;p18"/>
          <p:cNvSpPr txBox="1"/>
          <p:nvPr/>
        </p:nvSpPr>
        <p:spPr>
          <a:xfrm>
            <a:off x="739832" y="1322546"/>
            <a:ext cx="680903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Given names, find their location information.</a:t>
            </a:r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4779818" y="1839766"/>
            <a:ext cx="28512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Using Binary Search !!!</a:t>
            </a:r>
            <a:endParaRPr/>
          </a:p>
        </p:txBody>
      </p:sp>
      <p:sp>
        <p:nvSpPr>
          <p:cNvPr id="171" name="Google Shape;171;p18"/>
          <p:cNvSpPr txBox="1"/>
          <p:nvPr/>
        </p:nvSpPr>
        <p:spPr>
          <a:xfrm>
            <a:off x="7107383" y="1741203"/>
            <a:ext cx="15544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Time: O(logn)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Space: O(n)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0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 dirty="0"/>
              <a:t>TRAVELLING SALESMAN</a:t>
            </a:r>
            <a:endParaRPr dirty="0"/>
          </a:p>
        </p:txBody>
      </p:sp>
      <p:sp>
        <p:nvSpPr>
          <p:cNvPr id="481" name="Google Shape;481;p50"/>
          <p:cNvSpPr txBox="1"/>
          <p:nvPr/>
        </p:nvSpPr>
        <p:spPr>
          <a:xfrm>
            <a:off x="556952" y="1425864"/>
            <a:ext cx="6758247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Method </a:t>
            </a:r>
            <a:r>
              <a:rPr lang="en-US" altLang="zh-CN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</a:t>
            </a: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Back Tracking + DP 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Permutate all the nodes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Store the distance of previous path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Store all distance from end to end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Calculate the shortest distance</a:t>
            </a:r>
            <a:endParaRPr dirty="0"/>
          </a:p>
        </p:txBody>
      </p:sp>
      <p:sp>
        <p:nvSpPr>
          <p:cNvPr id="485" name="Google Shape;485;p50"/>
          <p:cNvSpPr txBox="1"/>
          <p:nvPr/>
        </p:nvSpPr>
        <p:spPr>
          <a:xfrm>
            <a:off x="556952" y="3059523"/>
            <a:ext cx="3919355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Our Permutation Template</a:t>
            </a:r>
            <a:endParaRPr dirty="0"/>
          </a:p>
          <a:p>
            <a:pPr marL="342900" lvl="0" indent="-34290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When not reach the end, move the pivot (aka. cs ) to the next. </a:t>
            </a:r>
            <a:endParaRPr sz="1800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Swap the element you choose with the pivot one.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When reach the end, do something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6CDEBB-63B3-9940-83F1-5B829D253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62080"/>
            <a:ext cx="4532060" cy="2328235"/>
          </a:xfrm>
          <a:prstGeom prst="rect">
            <a:avLst/>
          </a:prstGeom>
        </p:spPr>
      </p:pic>
      <p:sp>
        <p:nvSpPr>
          <p:cNvPr id="10" name="Google Shape;353;p36">
            <a:extLst>
              <a:ext uri="{FF2B5EF4-FFF2-40B4-BE49-F238E27FC236}">
                <a16:creationId xmlns:a16="http://schemas.microsoft.com/office/drawing/2014/main" id="{19C3CC53-0805-4046-9B02-2697FED2F9FE}"/>
              </a:ext>
            </a:extLst>
          </p:cNvPr>
          <p:cNvSpPr/>
          <p:nvPr/>
        </p:nvSpPr>
        <p:spPr>
          <a:xfrm rot="5400000">
            <a:off x="4912253" y="1503351"/>
            <a:ext cx="606829" cy="597885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rgbClr val="BABABA"/>
              </a:gs>
            </a:gsLst>
            <a:lin ang="162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67E6C8-35C2-4444-950F-200DBD61E7ED}"/>
              </a:ext>
            </a:extLst>
          </p:cNvPr>
          <p:cNvSpPr txBox="1"/>
          <p:nvPr/>
        </p:nvSpPr>
        <p:spPr>
          <a:xfrm>
            <a:off x="5657814" y="1590853"/>
            <a:ext cx="3220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>
                <a:solidFill>
                  <a:srgbClr val="00B050"/>
                </a:solidFill>
              </a:rPr>
              <a:t>Try this, it’s also fast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9F5813-5E3B-4148-A6A0-693B3B36AA01}"/>
              </a:ext>
            </a:extLst>
          </p:cNvPr>
          <p:cNvSpPr txBox="1"/>
          <p:nvPr/>
        </p:nvSpPr>
        <p:spPr>
          <a:xfrm>
            <a:off x="556952" y="5267147"/>
            <a:ext cx="8129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b="1" dirty="0">
                <a:latin typeface="Gill Sans"/>
                <a:ea typeface="Gill Sans"/>
                <a:cs typeface="Gill Sans"/>
                <a:sym typeface="Gill Sans"/>
              </a:rPr>
              <a:t>Why not </a:t>
            </a:r>
            <a:r>
              <a:rPr lang="en-US" sz="1800" b="1" dirty="0">
                <a:solidFill>
                  <a:srgbClr val="C00000"/>
                </a:solidFill>
                <a:latin typeface="Courier" pitchFamily="2" charset="0"/>
                <a:ea typeface="Gill Sans"/>
                <a:cs typeface="Gill Sans"/>
                <a:sym typeface="Gill Sans"/>
              </a:rPr>
              <a:t>std::</a:t>
            </a:r>
            <a:r>
              <a:rPr lang="en-US" sz="1800" b="1" dirty="0" err="1">
                <a:solidFill>
                  <a:srgbClr val="C00000"/>
                </a:solidFill>
                <a:latin typeface="Courier" pitchFamily="2" charset="0"/>
                <a:ea typeface="Gill Sans"/>
                <a:cs typeface="Gill Sans"/>
                <a:sym typeface="Gill Sans"/>
              </a:rPr>
              <a:t>next_permutation</a:t>
            </a:r>
            <a:r>
              <a:rPr lang="en-US" sz="1800" b="1" dirty="0">
                <a:solidFill>
                  <a:srgbClr val="C00000"/>
                </a:solidFill>
                <a:latin typeface="Courier" pitchFamily="2" charset="0"/>
                <a:ea typeface="Gill Sans"/>
                <a:cs typeface="Gill Sans"/>
                <a:sym typeface="Gill Sans"/>
              </a:rPr>
              <a:t> </a:t>
            </a:r>
            <a:r>
              <a:rPr lang="en-US" sz="1800" b="1" dirty="0">
                <a:latin typeface="Gill Sans"/>
                <a:ea typeface="Gill Sans"/>
                <a:cs typeface="Gill Sans"/>
                <a:sym typeface="Gill Sans"/>
              </a:rPr>
              <a:t>?</a:t>
            </a:r>
          </a:p>
          <a:p>
            <a:pPr marL="342900" lvl="0" indent="-342900">
              <a:buSzPts val="1800"/>
              <a:buFont typeface="Arial"/>
              <a:buChar char="•"/>
            </a:pPr>
            <a:r>
              <a:rPr lang="en-US" sz="1800" dirty="0">
                <a:latin typeface="Gill Sans"/>
                <a:ea typeface="Gill Sans"/>
                <a:cs typeface="Gill Sans"/>
                <a:sym typeface="Gill Sans"/>
              </a:rPr>
              <a:t>We need to do something during the process of creating a permutation.</a:t>
            </a:r>
            <a:endParaRPr lang="en-US" dirty="0"/>
          </a:p>
          <a:p>
            <a:pPr marL="342900" lvl="0" indent="-342900">
              <a:buSzPts val="1800"/>
              <a:buFont typeface="Arial"/>
              <a:buChar char="•"/>
            </a:pPr>
            <a:r>
              <a:rPr lang="en-US" sz="1800" dirty="0">
                <a:latin typeface="Gill Sans"/>
                <a:ea typeface="Gill Sans"/>
                <a:cs typeface="Gill Sans"/>
                <a:sym typeface="Gill Sans"/>
              </a:rPr>
              <a:t>Early backtracking to accelerate the speed.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7100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CB860-DB62-EF4C-AA41-672EDF2DA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TRAVELLING SALESMAN</a:t>
            </a:r>
            <a:endParaRPr lang="en-CN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76F4F04-2841-D64D-8147-DB21CD929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396791"/>
              </p:ext>
            </p:extLst>
          </p:nvPr>
        </p:nvGraphicFramePr>
        <p:xfrm>
          <a:off x="1524000" y="2413206"/>
          <a:ext cx="6095999" cy="7507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48640605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14797421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76515016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89073822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09736637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2893161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676298776"/>
                    </a:ext>
                  </a:extLst>
                </a:gridCol>
              </a:tblGrid>
              <a:tr h="750777"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00509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72A3F5-B998-2F4C-81A6-1272605E3DC2}"/>
              </a:ext>
            </a:extLst>
          </p:cNvPr>
          <p:cNvSpPr/>
          <p:nvPr/>
        </p:nvSpPr>
        <p:spPr>
          <a:xfrm>
            <a:off x="1524000" y="2413205"/>
            <a:ext cx="868326" cy="750777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rgbClr val="FF000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5063CF7-6BDC-474B-97BC-1D067B9D5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495919"/>
              </p:ext>
            </p:extLst>
          </p:nvPr>
        </p:nvGraphicFramePr>
        <p:xfrm>
          <a:off x="1524000" y="3543580"/>
          <a:ext cx="6095999" cy="7507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4179031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77223525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04999436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47233449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19560674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8716613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573080305"/>
                    </a:ext>
                  </a:extLst>
                </a:gridCol>
              </a:tblGrid>
              <a:tr h="750777"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97713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7547513-E325-8E47-8D0F-DCBB6609F518}"/>
              </a:ext>
            </a:extLst>
          </p:cNvPr>
          <p:cNvSpPr/>
          <p:nvPr/>
        </p:nvSpPr>
        <p:spPr>
          <a:xfrm>
            <a:off x="1524000" y="3543580"/>
            <a:ext cx="868326" cy="750777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B77207-6B2E-224D-B346-D838B6DD6FCF}"/>
              </a:ext>
            </a:extLst>
          </p:cNvPr>
          <p:cNvSpPr/>
          <p:nvPr/>
        </p:nvSpPr>
        <p:spPr>
          <a:xfrm>
            <a:off x="2392326" y="3543580"/>
            <a:ext cx="868326" cy="750777"/>
          </a:xfrm>
          <a:prstGeom prst="rect">
            <a:avLst/>
          </a:prstGeom>
          <a:solidFill>
            <a:srgbClr val="00B0F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rgbClr val="FF0000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83FCE3-2EF6-914D-9FB2-54ED201DE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260337"/>
              </p:ext>
            </p:extLst>
          </p:nvPr>
        </p:nvGraphicFramePr>
        <p:xfrm>
          <a:off x="1524000" y="4713089"/>
          <a:ext cx="6095999" cy="7507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196881319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09876612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43131672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51226425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27908229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53232245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879942135"/>
                    </a:ext>
                  </a:extLst>
                </a:gridCol>
              </a:tblGrid>
              <a:tr h="750777"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14599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83144BD-5BC8-4C4A-99D1-FC03E4F5AD46}"/>
              </a:ext>
            </a:extLst>
          </p:cNvPr>
          <p:cNvSpPr/>
          <p:nvPr/>
        </p:nvSpPr>
        <p:spPr>
          <a:xfrm>
            <a:off x="2392325" y="3539371"/>
            <a:ext cx="5227673" cy="75077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Repeat the process recursively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922642-D6F2-BD4C-9FA9-7100AB114031}"/>
              </a:ext>
            </a:extLst>
          </p:cNvPr>
          <p:cNvSpPr/>
          <p:nvPr/>
        </p:nvSpPr>
        <p:spPr>
          <a:xfrm>
            <a:off x="1524000" y="4717298"/>
            <a:ext cx="868326" cy="750777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C0D20F-DE72-4049-9C88-02AAB6DAF69D}"/>
              </a:ext>
            </a:extLst>
          </p:cNvPr>
          <p:cNvSpPr/>
          <p:nvPr/>
        </p:nvSpPr>
        <p:spPr>
          <a:xfrm>
            <a:off x="3260652" y="4708880"/>
            <a:ext cx="868326" cy="750777"/>
          </a:xfrm>
          <a:prstGeom prst="rect">
            <a:avLst/>
          </a:prstGeom>
          <a:solidFill>
            <a:srgbClr val="00B05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A71B77-F753-7D4B-B38F-42F436322D73}"/>
              </a:ext>
            </a:extLst>
          </p:cNvPr>
          <p:cNvSpPr/>
          <p:nvPr/>
        </p:nvSpPr>
        <p:spPr>
          <a:xfrm>
            <a:off x="2392324" y="4717297"/>
            <a:ext cx="5227673" cy="75077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Repeat the process recursively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7153CA-9D79-534C-A94B-FA65C89DDD29}"/>
              </a:ext>
            </a:extLst>
          </p:cNvPr>
          <p:cNvSpPr/>
          <p:nvPr/>
        </p:nvSpPr>
        <p:spPr>
          <a:xfrm>
            <a:off x="2392325" y="2411100"/>
            <a:ext cx="5227673" cy="75077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Repeat the process recursively</a:t>
            </a:r>
          </a:p>
        </p:txBody>
      </p:sp>
      <p:sp>
        <p:nvSpPr>
          <p:cNvPr id="20" name="Google Shape;485;p50">
            <a:extLst>
              <a:ext uri="{FF2B5EF4-FFF2-40B4-BE49-F238E27FC236}">
                <a16:creationId xmlns:a16="http://schemas.microsoft.com/office/drawing/2014/main" id="{19E65E51-3A1F-0A48-9DD8-146B09D2B0F0}"/>
              </a:ext>
            </a:extLst>
          </p:cNvPr>
          <p:cNvSpPr txBox="1"/>
          <p:nvPr/>
        </p:nvSpPr>
        <p:spPr>
          <a:xfrm>
            <a:off x="457200" y="1536655"/>
            <a:ext cx="391935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Our Permutation Template</a:t>
            </a:r>
            <a:endParaRPr dirty="0"/>
          </a:p>
          <a:p>
            <a:pPr marL="342900" lvl="0" indent="-342900">
              <a:buClr>
                <a:schemeClr val="dk1"/>
              </a:buClr>
              <a:buSzPts val="1800"/>
              <a:buFont typeface="Arial"/>
              <a:buChar char="•"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6BE0B2-FD98-C7E4-684B-024511E92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84" y="2121390"/>
            <a:ext cx="6916668" cy="35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6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6 L 0.02535 0.04004 C 0.03073 0.04907 0.03872 0.05393 0.04705 0.05393 C 0.05643 0.05393 0.06407 0.04907 0.06945 0.04004 L 0.09497 3.7037E-6 " pathEditMode="relative" rAng="0" ptsTypes="AAAAA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0" y="268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7037E-6 L -0.02552 -0.05024 C -0.0309 -0.06158 -0.03889 -0.0676 -0.04722 -0.0676 C -0.0566 -0.0676 -0.06424 -0.06158 -0.06962 -0.05024 L -0.09497 3.7037E-6 " pathEditMode="relative" rAng="0" ptsTypes="AAAAA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57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97 3.7037E-6 L -0.06962 0.04004 C -0.06424 0.04907 -0.05625 0.05393 -0.04792 0.05393 C -0.03854 0.05393 -0.0309 0.04907 -0.0257 0.04004 L 2.22222E-6 3.7037E-6 " pathEditMode="relative" rAng="0" ptsTypes="AAAAA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0" y="268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97 3.7037E-6 L 0.06945 -0.05024 C 0.06424 -0.06158 0.05625 -0.0676 0.04792 -0.0676 C 0.03837 -0.0676 0.03073 -0.06158 0.02535 -0.05024 L -2.5E-6 3.7037E-6 " pathEditMode="relative" rAng="0" ptsTypes="AAAAA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57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0.05 0.04005 C 0.06059 0.04908 0.07639 0.05394 0.09288 0.05394 C 0.11146 0.05394 0.12657 0.04908 0.13716 0.04005 L 0.18768 -2.59259E-6 " pathEditMode="relative" rAng="0" ptsTypes="AAAAA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268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5 0.00116 L -0.05347 -0.04907 C -0.06423 -0.06041 -0.08021 -0.06643 -0.09687 -0.06643 C -0.11562 -0.06643 -0.1309 -0.06041 -0.14166 -0.04907 L -0.19236 0.00116 " pathEditMode="relative" rAng="0" ptsTypes="AAAAA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4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993 0.00116 L -0.13923 0.04121 C -0.12847 0.05024 -0.1125 0.0551 -0.09583 0.0551 C -0.07708 0.0551 -0.0618 0.05024 -0.05139 0.04121 L 0.00018 0.00116 " pathEditMode="relative" rAng="0" ptsTypes="AAAAA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7" y="2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768 -2.59259E-6 L 0.13646 -0.05023 C 0.12604 -0.06157 0.11007 -0.06759 0.09341 -0.06759 C 0.07413 -0.06759 0.05886 -0.06157 0.04809 -0.05023 L -0.0026 -2.59259E-6 " pathEditMode="relative" rAng="0" ptsTypes="AAAAA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4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7" grpId="2" animBg="1"/>
      <p:bldP spid="7" grpId="3" animBg="1"/>
      <p:bldP spid="9" grpId="0" animBg="1"/>
      <p:bldP spid="9" grpId="1" animBg="1"/>
      <p:bldP spid="16" grpId="0" animBg="1"/>
      <p:bldP spid="16" grpId="1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9" grpId="0" animBg="1"/>
      <p:bldP spid="19" grpId="1" animBg="1"/>
      <p:bldP spid="19" grpId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0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 dirty="0"/>
              <a:t>TRAVELLING SALESMAN</a:t>
            </a:r>
            <a:endParaRPr dirty="0"/>
          </a:p>
        </p:txBody>
      </p:sp>
      <p:sp>
        <p:nvSpPr>
          <p:cNvPr id="481" name="Google Shape;481;p50"/>
          <p:cNvSpPr txBox="1"/>
          <p:nvPr/>
        </p:nvSpPr>
        <p:spPr>
          <a:xfrm>
            <a:off x="556952" y="1425864"/>
            <a:ext cx="3844927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Method </a:t>
            </a:r>
            <a:r>
              <a:rPr lang="en-US" altLang="zh-CN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</a:t>
            </a: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Back Tracking + DP 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Permutate all the nodes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Store the distance of previous path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Store all distance from end to end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Calculate the shortest distance</a:t>
            </a:r>
            <a:endParaRPr dirty="0"/>
          </a:p>
        </p:txBody>
      </p:sp>
      <p:sp>
        <p:nvSpPr>
          <p:cNvPr id="485" name="Google Shape;485;p50"/>
          <p:cNvSpPr txBox="1"/>
          <p:nvPr/>
        </p:nvSpPr>
        <p:spPr>
          <a:xfrm>
            <a:off x="556952" y="3059523"/>
            <a:ext cx="3919355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Our Permutation Template</a:t>
            </a:r>
            <a:endParaRPr dirty="0"/>
          </a:p>
          <a:p>
            <a:pPr marL="342900" lvl="0" indent="-34290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When not reach the end, move the pivot (aka. cs ) to the next. </a:t>
            </a:r>
            <a:endParaRPr sz="1800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Swap the element you choose with the pivot one.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When reach the end, do something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9F5813-5E3B-4148-A6A0-693B3B36AA01}"/>
              </a:ext>
            </a:extLst>
          </p:cNvPr>
          <p:cNvSpPr txBox="1"/>
          <p:nvPr/>
        </p:nvSpPr>
        <p:spPr>
          <a:xfrm>
            <a:off x="556952" y="5107658"/>
            <a:ext cx="8129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b="1" dirty="0">
                <a:latin typeface="Gill Sans"/>
                <a:ea typeface="Gill Sans"/>
                <a:cs typeface="Gill Sans"/>
                <a:sym typeface="Gill Sans"/>
              </a:rPr>
              <a:t>Why not </a:t>
            </a:r>
            <a:r>
              <a:rPr lang="en-US" sz="1800" b="1" dirty="0">
                <a:solidFill>
                  <a:srgbClr val="C00000"/>
                </a:solidFill>
                <a:latin typeface="Courier" pitchFamily="2" charset="0"/>
                <a:ea typeface="Gill Sans"/>
                <a:cs typeface="Gill Sans"/>
                <a:sym typeface="Gill Sans"/>
              </a:rPr>
              <a:t>std::</a:t>
            </a:r>
            <a:r>
              <a:rPr lang="en-US" sz="1800" b="1" dirty="0" err="1">
                <a:solidFill>
                  <a:srgbClr val="C00000"/>
                </a:solidFill>
                <a:latin typeface="Courier" pitchFamily="2" charset="0"/>
                <a:ea typeface="Gill Sans"/>
                <a:cs typeface="Gill Sans"/>
                <a:sym typeface="Gill Sans"/>
              </a:rPr>
              <a:t>next_permutation</a:t>
            </a:r>
            <a:r>
              <a:rPr lang="en-US" sz="1800" b="1" dirty="0">
                <a:solidFill>
                  <a:srgbClr val="C00000"/>
                </a:solidFill>
                <a:latin typeface="Courier" pitchFamily="2" charset="0"/>
                <a:ea typeface="Gill Sans"/>
                <a:cs typeface="Gill Sans"/>
                <a:sym typeface="Gill Sans"/>
              </a:rPr>
              <a:t> </a:t>
            </a:r>
            <a:r>
              <a:rPr lang="en-US" sz="1800" b="1" dirty="0">
                <a:latin typeface="Gill Sans"/>
                <a:ea typeface="Gill Sans"/>
                <a:cs typeface="Gill Sans"/>
                <a:sym typeface="Gill Sans"/>
              </a:rPr>
              <a:t>?</a:t>
            </a:r>
          </a:p>
          <a:p>
            <a:pPr marL="342900" lvl="0" indent="-342900">
              <a:buSzPts val="1800"/>
              <a:buFont typeface="Arial"/>
              <a:buChar char="•"/>
            </a:pPr>
            <a:r>
              <a:rPr lang="en-US" sz="1800" dirty="0">
                <a:latin typeface="Gill Sans"/>
                <a:ea typeface="Gill Sans"/>
                <a:cs typeface="Gill Sans"/>
                <a:sym typeface="Gill Sans"/>
              </a:rPr>
              <a:t>We need to do something during the process of creating a permutation.</a:t>
            </a:r>
            <a:endParaRPr lang="en-US" dirty="0"/>
          </a:p>
          <a:p>
            <a:pPr marL="342900" lvl="0" indent="-342900">
              <a:buSzPts val="1800"/>
              <a:buFont typeface="Arial"/>
              <a:buChar char="•"/>
            </a:pPr>
            <a:r>
              <a:rPr lang="en-US" sz="1800" dirty="0">
                <a:latin typeface="Gill Sans"/>
                <a:ea typeface="Gill Sans"/>
                <a:cs typeface="Gill Sans"/>
                <a:sym typeface="Gill Sans"/>
              </a:rPr>
              <a:t>Early backtracking to accelerate the speed.</a:t>
            </a:r>
            <a:endParaRPr lang="en-CN" dirty="0"/>
          </a:p>
        </p:txBody>
      </p:sp>
      <p:sp>
        <p:nvSpPr>
          <p:cNvPr id="9" name="Google Shape;481;p50">
            <a:extLst>
              <a:ext uri="{FF2B5EF4-FFF2-40B4-BE49-F238E27FC236}">
                <a16:creationId xmlns:a16="http://schemas.microsoft.com/office/drawing/2014/main" id="{BD03925E-94FF-3648-A928-7E39D47D25DF}"/>
              </a:ext>
            </a:extLst>
          </p:cNvPr>
          <p:cNvSpPr txBox="1"/>
          <p:nvPr/>
        </p:nvSpPr>
        <p:spPr>
          <a:xfrm>
            <a:off x="5061870" y="1377285"/>
            <a:ext cx="3844927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Recursive Function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Index mapping table.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Current best result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Distance table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Pivot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Current path solution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02E43-05CA-BF4C-84DA-4E0D6C838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55" y="1449685"/>
            <a:ext cx="8129847" cy="37831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0D5961-A883-9745-9BA9-F8CCE8235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521" y="3253822"/>
            <a:ext cx="1998234" cy="1998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AF1484-CCEE-3049-811A-C3EBA7A3F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814" y="827012"/>
            <a:ext cx="4115707" cy="569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4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114A-9260-EF48-8DF3-156983A05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TRAVELLING SALESMAN</a:t>
            </a: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62DED-F07B-3648-A819-BE81D5FAF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70" y="1682544"/>
            <a:ext cx="8314660" cy="44921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47514F-D474-7040-A89D-642B2C58C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085" y="1767731"/>
            <a:ext cx="6521829" cy="432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8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9"/>
          <p:cNvSpPr txBox="1">
            <a:spLocks noGrp="1"/>
          </p:cNvSpPr>
          <p:nvPr>
            <p:ph type="title"/>
          </p:nvPr>
        </p:nvSpPr>
        <p:spPr>
          <a:xfrm>
            <a:off x="457200" y="904500"/>
            <a:ext cx="41148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00000"/>
              <a:buFont typeface="Helvetica Neue"/>
              <a:buNone/>
            </a:pPr>
            <a:r>
              <a:rPr lang="en-US"/>
              <a:t>TRAVELLING SALESMAN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00000"/>
              <a:buFont typeface="Helvetica Neue"/>
              <a:buNone/>
            </a:pPr>
            <a:r>
              <a:rPr lang="en-US"/>
              <a:t>RESULTS&amp;COMPARISONS</a:t>
            </a:r>
            <a:endParaRPr/>
          </a:p>
        </p:txBody>
      </p:sp>
      <p:pic>
        <p:nvPicPr>
          <p:cNvPr id="572" name="Google Shape;5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5" y="1840575"/>
            <a:ext cx="3026451" cy="245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38" y="4374185"/>
            <a:ext cx="3026475" cy="21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7824" y="1840575"/>
            <a:ext cx="3359651" cy="219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2292" y="4374175"/>
            <a:ext cx="5790709" cy="9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59"/>
          <p:cNvSpPr txBox="1"/>
          <p:nvPr/>
        </p:nvSpPr>
        <p:spPr>
          <a:xfrm>
            <a:off x="4039950" y="5680150"/>
            <a:ext cx="362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9"/>
          <p:cNvSpPr txBox="1"/>
          <p:nvPr/>
        </p:nvSpPr>
        <p:spPr>
          <a:xfrm>
            <a:off x="3797775" y="5504025"/>
            <a:ext cx="4711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Early Backtracking perform well in small #Nodes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2-Opt is the </a:t>
            </a:r>
            <a:r>
              <a:rPr lang="en-US">
                <a:solidFill>
                  <a:srgbClr val="FF0000"/>
                </a:solidFill>
              </a:rPr>
              <a:t>only </a:t>
            </a:r>
            <a:r>
              <a:rPr lang="en-US"/>
              <a:t>method can give us results in these three in large #Nodes in a reasonable time (Close to the closest path)</a:t>
            </a:r>
            <a:endParaRPr/>
          </a:p>
        </p:txBody>
      </p:sp>
      <p:sp>
        <p:nvSpPr>
          <p:cNvPr id="578" name="Google Shape;578;p59"/>
          <p:cNvSpPr txBox="1"/>
          <p:nvPr/>
        </p:nvSpPr>
        <p:spPr>
          <a:xfrm>
            <a:off x="4700425" y="974675"/>
            <a:ext cx="4443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Brute Force </a:t>
            </a:r>
            <a:r>
              <a:rPr lang="en-US" sz="1400" b="0" i="0" u="none" strike="noStrike" cap="none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Time: O(n!)</a:t>
            </a:r>
            <a:endParaRPr sz="1400" b="0" i="0" u="none" strike="noStrike" cap="none">
              <a:solidFill>
                <a:srgbClr val="99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Backtracking Time: O(n!)  better than Brute Force</a:t>
            </a:r>
            <a:endParaRPr>
              <a:solidFill>
                <a:srgbClr val="99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2-Opt Time(n^2 * MAX_COUNT)</a:t>
            </a:r>
            <a:endParaRPr>
              <a:solidFill>
                <a:srgbClr val="99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0"/>
          <p:cNvSpPr txBox="1"/>
          <p:nvPr/>
        </p:nvSpPr>
        <p:spPr>
          <a:xfrm>
            <a:off x="472272" y="1155560"/>
            <a:ext cx="334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60"/>
          <p:cNvSpPr txBox="1"/>
          <p:nvPr/>
        </p:nvSpPr>
        <p:spPr>
          <a:xfrm>
            <a:off x="419850" y="1673225"/>
            <a:ext cx="7908000" cy="4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 b="0" i="0" u="none" strike="noStrike" cap="none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Self-Implementation</a:t>
            </a:r>
            <a:endParaRPr sz="1700" b="0" i="0" u="none" strike="noStrike" cap="none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 b="0" i="0" u="none" strike="noStrike" cap="none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Auto Complete Name / Closest name / Find Location</a:t>
            </a:r>
            <a:endParaRPr sz="700" b="0" i="0" u="none" strike="noStrike" cap="none">
              <a:solidFill>
                <a:srgbClr val="BABAB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 b="0" i="0" u="none" strike="noStrike" cap="none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Bellman Ford Shortest Path</a:t>
            </a:r>
            <a:endParaRPr sz="1700" b="0" i="0" u="none" strike="noStrike" cap="none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 b="0" i="0" u="none" strike="noStrike" cap="none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Dijsktra Shortest Path</a:t>
            </a:r>
            <a:endParaRPr sz="1700" b="0" i="0" u="none" strike="noStrike" cap="none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Gill Sans"/>
              <a:buChar char="•"/>
            </a:pPr>
            <a:r>
              <a:rPr lang="en-US" sz="1700" b="0" i="0" u="none" strike="noStrike" cap="none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Cycle Detection</a:t>
            </a:r>
            <a:endParaRPr sz="1700" b="0" i="0" u="none" strike="noStrike" cap="none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Gill Sans"/>
              <a:buChar char="•"/>
            </a:pPr>
            <a:r>
              <a:rPr lang="en-US" sz="1700" b="0" i="0" u="none" strike="noStrike" cap="none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Topological Sort</a:t>
            </a:r>
            <a:endParaRPr sz="1700" b="0" i="0" u="none" strike="noStrike" cap="none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 b="0" i="0" u="none" strike="noStrike" cap="none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Travelling Salesman Problem</a:t>
            </a:r>
            <a:endParaRPr sz="1700" b="0" i="0" u="none" strike="noStrike" cap="none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Nearby</a:t>
            </a:r>
            <a:endParaRPr sz="17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 txBox="1">
            <a:spLocks noGrp="1"/>
          </p:cNvSpPr>
          <p:nvPr>
            <p:ph type="ctrTitle"/>
          </p:nvPr>
        </p:nvSpPr>
        <p:spPr>
          <a:xfrm>
            <a:off x="565470" y="2111697"/>
            <a:ext cx="8013060" cy="214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 dirty="0">
                <a:latin typeface="Helvetica Neue"/>
                <a:ea typeface="Helvetica Neue"/>
                <a:cs typeface="Helvetica Neue"/>
                <a:sym typeface="Helvetica Neue"/>
              </a:rPr>
              <a:t>FIND NEARBY</a:t>
            </a:r>
            <a:br>
              <a:rPr lang="en-US" sz="66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6600" dirty="0">
                <a:latin typeface="Helvetica Neue"/>
                <a:ea typeface="Helvetica Neue"/>
                <a:cs typeface="Helvetica Neue"/>
                <a:sym typeface="Helvetica Neue"/>
              </a:rPr>
              <a:t>LOCATION</a:t>
            </a:r>
            <a:endParaRPr sz="6600" dirty="0"/>
          </a:p>
        </p:txBody>
      </p:sp>
      <p:sp>
        <p:nvSpPr>
          <p:cNvPr id="474" name="Google Shape;474;p49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7976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475" name="Google Shape;475;p49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267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YUANJI.QIU | QIANWEI.QIANG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9617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BF70-9B0C-A14B-9503-EA498C14A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FIND NEARBY</a:t>
            </a:r>
          </a:p>
        </p:txBody>
      </p:sp>
      <p:sp>
        <p:nvSpPr>
          <p:cNvPr id="4" name="Google Shape;481;p50">
            <a:extLst>
              <a:ext uri="{FF2B5EF4-FFF2-40B4-BE49-F238E27FC236}">
                <a16:creationId xmlns:a16="http://schemas.microsoft.com/office/drawing/2014/main" id="{4C0264E2-8CBE-B541-A173-322AB5F3509B}"/>
              </a:ext>
            </a:extLst>
          </p:cNvPr>
          <p:cNvSpPr txBox="1"/>
          <p:nvPr/>
        </p:nvSpPr>
        <p:spPr>
          <a:xfrm>
            <a:off x="457200" y="2786034"/>
            <a:ext cx="384492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Binary Search</a:t>
            </a:r>
            <a:endParaRPr lang="en-US"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Sort the useful data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Search right position to insert</a:t>
            </a:r>
            <a:endParaRPr lang="en-US" dirty="0"/>
          </a:p>
        </p:txBody>
      </p:sp>
      <p:sp>
        <p:nvSpPr>
          <p:cNvPr id="5" name="Google Shape;481;p50">
            <a:extLst>
              <a:ext uri="{FF2B5EF4-FFF2-40B4-BE49-F238E27FC236}">
                <a16:creationId xmlns:a16="http://schemas.microsoft.com/office/drawing/2014/main" id="{9ED6D940-DFD7-6F4D-B98C-7721F3D1FAC4}"/>
              </a:ext>
            </a:extLst>
          </p:cNvPr>
          <p:cNvSpPr txBox="1"/>
          <p:nvPr/>
        </p:nvSpPr>
        <p:spPr>
          <a:xfrm>
            <a:off x="457199" y="1542116"/>
            <a:ext cx="384492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Collect Information</a:t>
            </a:r>
            <a:endParaRPr lang="en-US"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Find out all the nodes with the given attributes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Use count method in std:: set</a:t>
            </a:r>
            <a:endParaRPr lang="en-US" dirty="0"/>
          </a:p>
        </p:txBody>
      </p:sp>
      <p:sp>
        <p:nvSpPr>
          <p:cNvPr id="6" name="Google Shape;481;p50">
            <a:extLst>
              <a:ext uri="{FF2B5EF4-FFF2-40B4-BE49-F238E27FC236}">
                <a16:creationId xmlns:a16="http://schemas.microsoft.com/office/drawing/2014/main" id="{45472170-F2F6-1442-B02C-D411653E2829}"/>
              </a:ext>
            </a:extLst>
          </p:cNvPr>
          <p:cNvSpPr txBox="1"/>
          <p:nvPr/>
        </p:nvSpPr>
        <p:spPr>
          <a:xfrm>
            <a:off x="457199" y="3947981"/>
            <a:ext cx="384492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Export Data</a:t>
            </a:r>
            <a:endParaRPr lang="en-US"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Pop out the kth data from the container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866F6D-F082-C14D-81FC-E69544A40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511" y="1425864"/>
            <a:ext cx="4716289" cy="434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53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43C3E-5CB8-9845-9A94-2FF4F7C8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FIND NEARBY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B7B5F-4BE4-0E72-F9D0-759A1193A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8" y="1954074"/>
            <a:ext cx="3397348" cy="1930816"/>
          </a:xfrm>
          <a:prstGeom prst="rect">
            <a:avLst/>
          </a:prstGeom>
        </p:spPr>
      </p:pic>
      <p:sp>
        <p:nvSpPr>
          <p:cNvPr id="6" name="Google Shape;372;p38">
            <a:extLst>
              <a:ext uri="{FF2B5EF4-FFF2-40B4-BE49-F238E27FC236}">
                <a16:creationId xmlns:a16="http://schemas.microsoft.com/office/drawing/2014/main" id="{11252BCA-6320-4E61-1155-4A96AD0126C1}"/>
              </a:ext>
            </a:extLst>
          </p:cNvPr>
          <p:cNvSpPr txBox="1"/>
          <p:nvPr/>
        </p:nvSpPr>
        <p:spPr>
          <a:xfrm>
            <a:off x="523702" y="1505303"/>
            <a:ext cx="49710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Here is the result for Topological Sort.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ACEFE-AAB4-4A97-A9E9-A9548366A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58" y="4107099"/>
            <a:ext cx="3580228" cy="1846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E7ED70-F3FE-D090-8B54-CA1DFB5EB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010" y="1874635"/>
            <a:ext cx="4228288" cy="2199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D5CFA7-97C3-1BCE-A91B-1E6270CE2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553" y="4005891"/>
            <a:ext cx="2779641" cy="2527070"/>
          </a:xfrm>
          <a:prstGeom prst="rect">
            <a:avLst/>
          </a:prstGeom>
        </p:spPr>
      </p:pic>
      <p:sp>
        <p:nvSpPr>
          <p:cNvPr id="12" name="Google Shape;433;p43">
            <a:extLst>
              <a:ext uri="{FF2B5EF4-FFF2-40B4-BE49-F238E27FC236}">
                <a16:creationId xmlns:a16="http://schemas.microsoft.com/office/drawing/2014/main" id="{02015F0D-8DBF-6351-C2FE-F1AA51BF18E9}"/>
              </a:ext>
            </a:extLst>
          </p:cNvPr>
          <p:cNvSpPr txBox="1"/>
          <p:nvPr/>
        </p:nvSpPr>
        <p:spPr>
          <a:xfrm>
            <a:off x="5999403" y="1118064"/>
            <a:ext cx="155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Time: O(</a:t>
            </a:r>
            <a:r>
              <a:rPr lang="en-US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n</a:t>
            </a: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0267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A50A-C2AA-B7C5-ACF0-9512ED44A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</a:t>
            </a:r>
          </a:p>
        </p:txBody>
      </p:sp>
      <p:pic>
        <p:nvPicPr>
          <p:cNvPr id="3" name="animation_1" descr="animation_1">
            <a:hlinkClick r:id="" action="ppaction://media"/>
            <a:extLst>
              <a:ext uri="{FF2B5EF4-FFF2-40B4-BE49-F238E27FC236}">
                <a16:creationId xmlns:a16="http://schemas.microsoft.com/office/drawing/2014/main" id="{D7832297-BEC9-8847-B190-917246032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2002972"/>
            <a:ext cx="4105468" cy="2873828"/>
          </a:xfrm>
          <a:prstGeom prst="rect">
            <a:avLst/>
          </a:prstGeom>
        </p:spPr>
      </p:pic>
      <p:pic>
        <p:nvPicPr>
          <p:cNvPr id="4" name="animation_2" descr="animation_2">
            <a:hlinkClick r:id="" action="ppaction://media"/>
            <a:extLst>
              <a:ext uri="{FF2B5EF4-FFF2-40B4-BE49-F238E27FC236}">
                <a16:creationId xmlns:a16="http://schemas.microsoft.com/office/drawing/2014/main" id="{056704B4-2EFD-6D4D-B5D1-E522414D3DC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81334" y="2002972"/>
            <a:ext cx="4105468" cy="28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5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/>
        </p:nvSpPr>
        <p:spPr>
          <a:xfrm>
            <a:off x="739832" y="1322546"/>
            <a:ext cx="680903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Given names, find their location information.</a:t>
            </a:r>
            <a:endParaRPr/>
          </a:p>
        </p:txBody>
      </p:sp>
      <p:sp>
        <p:nvSpPr>
          <p:cNvPr id="178" name="Google Shape;178;p19"/>
          <p:cNvSpPr txBox="1"/>
          <p:nvPr/>
        </p:nvSpPr>
        <p:spPr>
          <a:xfrm>
            <a:off x="4779818" y="1839766"/>
            <a:ext cx="28512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Using Binary Search !!!</a:t>
            </a:r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713" y="1578338"/>
            <a:ext cx="7107382" cy="126151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922713" y="2975956"/>
            <a:ext cx="7107382" cy="343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Step 1: Find the node that has a valid name.</a:t>
            </a:r>
            <a:endParaRPr/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Step 2: Sort the array of name first.</a:t>
            </a:r>
            <a:endParaRPr/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Step 3: Apply binary search</a:t>
            </a:r>
            <a:endParaRPr/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Step 4: If the name doesn’t exist, find the nearest one (The one you will insert the name before that). </a:t>
            </a: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2713" y="2842943"/>
            <a:ext cx="4746567" cy="284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699" y="911429"/>
            <a:ext cx="8013469" cy="3527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746A3-8FF2-584A-8352-5FAD755A2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FIND NEARBY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47019C-0833-C64A-BAAB-76C0D93D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425864"/>
            <a:ext cx="8595360" cy="49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880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 txBox="1">
            <a:spLocks noGrp="1"/>
          </p:cNvSpPr>
          <p:nvPr>
            <p:ph type="ctrTitle"/>
          </p:nvPr>
        </p:nvSpPr>
        <p:spPr>
          <a:xfrm>
            <a:off x="565470" y="2111697"/>
            <a:ext cx="8013060" cy="214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 dirty="0">
                <a:latin typeface="Helvetica Neue"/>
                <a:ea typeface="Helvetica Neue"/>
                <a:cs typeface="Helvetica Neue"/>
                <a:sym typeface="Helvetica Neue"/>
              </a:rPr>
              <a:t>Thank</a:t>
            </a:r>
            <a:br>
              <a:rPr lang="en-US" sz="66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6600" dirty="0">
                <a:latin typeface="Helvetica Neue"/>
                <a:ea typeface="Helvetica Neue"/>
                <a:cs typeface="Helvetica Neue"/>
                <a:sym typeface="Helvetica Neue"/>
              </a:rPr>
              <a:t>You!</a:t>
            </a:r>
            <a:endParaRPr sz="6600" dirty="0"/>
          </a:p>
        </p:txBody>
      </p:sp>
      <p:sp>
        <p:nvSpPr>
          <p:cNvPr id="474" name="Google Shape;474;p49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7976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475" name="Google Shape;475;p49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267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YUANJI.QIU | QIANWEI.QIANG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4788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/>
        </p:nvSpPr>
        <p:spPr>
          <a:xfrm>
            <a:off x="382385" y="1986742"/>
            <a:ext cx="8395855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dirty="0" err="1">
                <a:solidFill>
                  <a:srgbClr val="519E04"/>
                </a:solidFill>
                <a:latin typeface="Courier"/>
                <a:ea typeface="Courier"/>
                <a:cs typeface="Courier"/>
                <a:sym typeface="Courier"/>
              </a:rPr>
              <a:t>GetID</a:t>
            </a:r>
            <a:r>
              <a:rPr lang="en-US" sz="14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US" sz="1400" b="1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const</a:t>
            </a:r>
            <a:r>
              <a:rPr lang="en-US" sz="14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dirty="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&amp; name);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std::vector&lt;std::string&gt;</a:t>
            </a:r>
            <a:r>
              <a:rPr lang="en-US" sz="14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dirty="0">
                <a:solidFill>
                  <a:srgbClr val="519E04"/>
                </a:solidFill>
                <a:latin typeface="Courier"/>
                <a:ea typeface="Courier"/>
                <a:cs typeface="Courier"/>
                <a:sym typeface="Courier"/>
              </a:rPr>
              <a:t>Autocomplete</a:t>
            </a:r>
            <a:r>
              <a:rPr lang="en-US" sz="14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US" sz="1400" dirty="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name);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std::pair&lt;</a:t>
            </a:r>
            <a:r>
              <a:rPr lang="en-US" sz="1400" b="1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double</a:t>
            </a:r>
            <a:r>
              <a:rPr lang="en-US" sz="1400" dirty="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-US" sz="1400" b="1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double</a:t>
            </a:r>
            <a:r>
              <a:rPr lang="en-US" sz="1400" dirty="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lang="en-US" sz="14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dirty="0" err="1">
                <a:solidFill>
                  <a:srgbClr val="519E04"/>
                </a:solidFill>
                <a:latin typeface="Courier"/>
                <a:ea typeface="Courier"/>
                <a:cs typeface="Courier"/>
                <a:sym typeface="Courier"/>
              </a:rPr>
              <a:t>GetPosition</a:t>
            </a:r>
            <a:r>
              <a:rPr lang="en-US" sz="14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US" sz="1400" dirty="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name);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dirty="0" err="1">
                <a:solidFill>
                  <a:srgbClr val="519E04"/>
                </a:solidFill>
                <a:latin typeface="Courier"/>
                <a:ea typeface="Courier"/>
                <a:cs typeface="Courier"/>
                <a:sym typeface="Courier"/>
              </a:rPr>
              <a:t>FindClosestName</a:t>
            </a:r>
            <a:r>
              <a:rPr lang="en-US" sz="14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US" sz="1400" dirty="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name); 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std::vector&lt;std::string&gt;</a:t>
            </a:r>
            <a:r>
              <a:rPr lang="en-US" sz="14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dirty="0" err="1">
                <a:solidFill>
                  <a:srgbClr val="519E04"/>
                </a:solidFill>
                <a:latin typeface="Courier"/>
                <a:ea typeface="Courier"/>
                <a:cs typeface="Courier"/>
                <a:sym typeface="Courier"/>
              </a:rPr>
              <a:t>CalculateShortestPath_Dijkstra</a:t>
            </a:r>
            <a:endParaRPr sz="1400" dirty="0">
              <a:solidFill>
                <a:srgbClr val="519E04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US" sz="1400" dirty="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location1_name, </a:t>
            </a:r>
            <a:r>
              <a:rPr lang="en-US" sz="1400" dirty="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location2_name);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std::vector&lt;std::string&gt;</a:t>
            </a:r>
            <a:r>
              <a:rPr lang="en-US" sz="14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dirty="0" err="1">
                <a:solidFill>
                  <a:srgbClr val="519E04"/>
                </a:solidFill>
                <a:latin typeface="Courier"/>
                <a:ea typeface="Courier"/>
                <a:cs typeface="Courier"/>
                <a:sym typeface="Courier"/>
              </a:rPr>
              <a:t>CalculateShortestPath_Bellman_Ford</a:t>
            </a:r>
            <a:endParaRPr sz="1400" dirty="0">
              <a:solidFill>
                <a:srgbClr val="519E04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US" sz="1400" dirty="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location1_name, </a:t>
            </a:r>
            <a:r>
              <a:rPr lang="en-US" sz="1400" dirty="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location2_name);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r>
              <a:rPr lang="en-US" dirty="0">
                <a:solidFill>
                  <a:srgbClr val="AF4AFB"/>
                </a:solidFill>
                <a:latin typeface="Courier"/>
              </a:rPr>
              <a:t>std::vector&lt;std::string&gt; </a:t>
            </a:r>
            <a:r>
              <a:rPr lang="en-US" dirty="0" err="1">
                <a:solidFill>
                  <a:srgbClr val="00B050"/>
                </a:solidFill>
                <a:latin typeface="Courier"/>
              </a:rPr>
              <a:t>FindNearby</a:t>
            </a:r>
            <a:r>
              <a:rPr lang="en-US" dirty="0">
                <a:solidFill>
                  <a:srgbClr val="AF4AFB"/>
                </a:solidFill>
                <a:latin typeface="Courier"/>
              </a:rPr>
              <a:t>(std::string </a:t>
            </a:r>
            <a:r>
              <a:rPr lang="en-US" dirty="0" err="1">
                <a:solidFill>
                  <a:schemeClr val="tx1"/>
                </a:solidFill>
                <a:latin typeface="Courier"/>
              </a:rPr>
              <a:t>attributesName</a:t>
            </a:r>
            <a:r>
              <a:rPr lang="en-US" dirty="0">
                <a:solidFill>
                  <a:srgbClr val="AF4AFB"/>
                </a:solidFill>
                <a:latin typeface="Courier"/>
              </a:rPr>
              <a:t>, std::string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urier"/>
              </a:rPr>
              <a:t>name</a:t>
            </a:r>
            <a:r>
              <a:rPr lang="en-US" dirty="0">
                <a:solidFill>
                  <a:srgbClr val="AF4AFB"/>
                </a:solidFill>
                <a:latin typeface="Courier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Courier"/>
              </a:rPr>
              <a:t>double</a:t>
            </a:r>
            <a:r>
              <a:rPr lang="en-US" dirty="0">
                <a:solidFill>
                  <a:srgbClr val="AF4AFB"/>
                </a:solidFill>
                <a:latin typeface="Courier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"/>
              </a:rPr>
              <a:t>r</a:t>
            </a:r>
            <a:r>
              <a:rPr lang="en-US" dirty="0">
                <a:solidFill>
                  <a:srgbClr val="AF4AFB"/>
                </a:solidFill>
                <a:latin typeface="Courier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Courier"/>
              </a:rPr>
              <a:t>int</a:t>
            </a:r>
            <a:r>
              <a:rPr lang="en-US" dirty="0">
                <a:solidFill>
                  <a:srgbClr val="AF4AFB"/>
                </a:solidFill>
                <a:latin typeface="Courier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"/>
              </a:rPr>
              <a:t>k</a:t>
            </a:r>
            <a:r>
              <a:rPr lang="en-US" dirty="0">
                <a:solidFill>
                  <a:srgbClr val="AF4AFB"/>
                </a:solidFill>
                <a:latin typeface="Courier"/>
              </a:rPr>
              <a:t>)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urier"/>
              </a:rPr>
              <a:t>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N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457199" y="1147978"/>
            <a:ext cx="680903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following functions all used Binary Search !!!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/>
        </p:nvSpPr>
        <p:spPr>
          <a:xfrm>
            <a:off x="472272" y="1155560"/>
            <a:ext cx="334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/>
          </a:p>
        </p:txBody>
      </p:sp>
      <p:sp>
        <p:nvSpPr>
          <p:cNvPr id="195" name="Google Shape;195;p21"/>
          <p:cNvSpPr txBox="1"/>
          <p:nvPr/>
        </p:nvSpPr>
        <p:spPr>
          <a:xfrm>
            <a:off x="419850" y="1673225"/>
            <a:ext cx="7908000" cy="4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Self-Implementation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Auto Complete Name / Closest name / Find Location</a:t>
            </a:r>
            <a:endParaRPr sz="700"/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Bellman Ford Shortest Path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Dijsktra Shortest Path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Cycle Detection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Topological Sort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Travelling Salesman Problem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Nearby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ctrTitle"/>
          </p:nvPr>
        </p:nvSpPr>
        <p:spPr>
          <a:xfrm>
            <a:off x="565470" y="2884780"/>
            <a:ext cx="8013060" cy="214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AUTO-COMPLETE</a:t>
            </a:r>
            <a:b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&amp;</a:t>
            </a:r>
            <a:b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FIND LOCATION</a:t>
            </a:r>
            <a:endParaRPr sz="6600"/>
          </a:p>
        </p:txBody>
      </p:sp>
      <p:sp>
        <p:nvSpPr>
          <p:cNvPr id="202" name="Google Shape;202;p22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7976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267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YUANJI.QIU | QIANWEI.QIANG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AUTO-COMPLETE</a:t>
            </a:r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8226" y="4887884"/>
            <a:ext cx="2858573" cy="106562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 txBox="1"/>
          <p:nvPr/>
        </p:nvSpPr>
        <p:spPr>
          <a:xfrm>
            <a:off x="5828226" y="4430684"/>
            <a:ext cx="19202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”Ada”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11" name="Google Shape;21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4393" y="4868800"/>
            <a:ext cx="2659034" cy="108090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2934393" y="4430684"/>
            <a:ext cx="19202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”Ca”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13" name="Google Shape;213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199" y="4887883"/>
            <a:ext cx="2186247" cy="12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/>
          <p:nvPr/>
        </p:nvSpPr>
        <p:spPr>
          <a:xfrm>
            <a:off x="457199" y="4430684"/>
            <a:ext cx="19202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”1”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28226" y="3054690"/>
            <a:ext cx="2681570" cy="1288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 txBox="1"/>
          <p:nvPr/>
        </p:nvSpPr>
        <p:spPr>
          <a:xfrm>
            <a:off x="5828226" y="2641424"/>
            <a:ext cx="19202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”g”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17" name="Google Shape;217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72823" y="3053463"/>
            <a:ext cx="2382174" cy="63575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 txBox="1"/>
          <p:nvPr/>
        </p:nvSpPr>
        <p:spPr>
          <a:xfrm>
            <a:off x="3072823" y="2641424"/>
            <a:ext cx="19202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”yu”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19" name="Google Shape;219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7199" y="3053463"/>
            <a:ext cx="2477194" cy="83042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435414" y="2640198"/>
            <a:ext cx="19202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”bir”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435414" y="1787996"/>
            <a:ext cx="50375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Here are some results for auto-completetion.</a:t>
            </a:r>
            <a:endParaRPr/>
          </a:p>
        </p:txBody>
      </p:sp>
      <p:sp>
        <p:nvSpPr>
          <p:cNvPr id="222" name="Google Shape;222;p23"/>
          <p:cNvSpPr txBox="1"/>
          <p:nvPr/>
        </p:nvSpPr>
        <p:spPr>
          <a:xfrm>
            <a:off x="5050986" y="1816227"/>
            <a:ext cx="1554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Time: O(logn)</a:t>
            </a:r>
            <a:endParaRPr/>
          </a:p>
        </p:txBody>
      </p:sp>
      <p:pic>
        <p:nvPicPr>
          <p:cNvPr id="223" name="Google Shape;223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66419" y="971328"/>
            <a:ext cx="2120380" cy="1622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FFCC00"/>
      </a:dk2>
      <a:lt2>
        <a:srgbClr val="990000"/>
      </a:lt2>
      <a:accent1>
        <a:srgbClr val="000000"/>
      </a:accent1>
      <a:accent2>
        <a:srgbClr val="404040"/>
      </a:accent2>
      <a:accent3>
        <a:srgbClr val="808080"/>
      </a:accent3>
      <a:accent4>
        <a:srgbClr val="BFBFBF"/>
      </a:accent4>
      <a:accent5>
        <a:srgbClr val="CECECE"/>
      </a:accent5>
      <a:accent6>
        <a:srgbClr val="FFFFFF"/>
      </a:accent6>
      <a:hlink>
        <a:srgbClr val="990000"/>
      </a:hlink>
      <a:folHlink>
        <a:srgbClr val="99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2640</Words>
  <Application>Microsoft Macintosh PowerPoint</Application>
  <PresentationFormat>On-screen Show (4:3)</PresentationFormat>
  <Paragraphs>436</Paragraphs>
  <Slides>51</Slides>
  <Notes>47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Merriweather Sans</vt:lpstr>
      <vt:lpstr>Gill Sans</vt:lpstr>
      <vt:lpstr>Times New Roman</vt:lpstr>
      <vt:lpstr>Helvetica Neue</vt:lpstr>
      <vt:lpstr>Courier</vt:lpstr>
      <vt:lpstr>Helvetica Neue Light</vt:lpstr>
      <vt:lpstr>Arial</vt:lpstr>
      <vt:lpstr>Office Theme</vt:lpstr>
      <vt:lpstr>TROJAN MAP</vt:lpstr>
      <vt:lpstr>PowerPoint Presentation</vt:lpstr>
      <vt:lpstr>SELF-IMPLEMENTATION</vt:lpstr>
      <vt:lpstr>PowerPoint Presentation</vt:lpstr>
      <vt:lpstr>PowerPoint Presentation</vt:lpstr>
      <vt:lpstr>PowerPoint Presentation</vt:lpstr>
      <vt:lpstr>PowerPoint Presentation</vt:lpstr>
      <vt:lpstr>AUTO-COMPLETE &amp; FIND LOCATION</vt:lpstr>
      <vt:lpstr>AUTO-COMPLETE</vt:lpstr>
      <vt:lpstr>AUTO-COMPLETE</vt:lpstr>
      <vt:lpstr>FIND LOCATION </vt:lpstr>
      <vt:lpstr>PowerPoint Presentation</vt:lpstr>
      <vt:lpstr>PowerPoint Presentation</vt:lpstr>
      <vt:lpstr>BELLMAN-FORD</vt:lpstr>
      <vt:lpstr>BELLMAN-FORD</vt:lpstr>
      <vt:lpstr>BELLMAN-FORD</vt:lpstr>
      <vt:lpstr>BELLMAN-FORD</vt:lpstr>
      <vt:lpstr>BELLMAN-FORD</vt:lpstr>
      <vt:lpstr>BELLMAN-FORD</vt:lpstr>
      <vt:lpstr>PowerPoint Presentation</vt:lpstr>
      <vt:lpstr>DIJKSTRA</vt:lpstr>
      <vt:lpstr>DIJKSTRA</vt:lpstr>
      <vt:lpstr>DIJKSTRA</vt:lpstr>
      <vt:lpstr>DIJKSTRA </vt:lpstr>
      <vt:lpstr>BELLMAN-FORD</vt:lpstr>
      <vt:lpstr>DIJKSTRA</vt:lpstr>
      <vt:lpstr>Comparison for Dijkstra and Bellman_Ford</vt:lpstr>
      <vt:lpstr>PowerPoint Presentation</vt:lpstr>
      <vt:lpstr>Cycle Detection</vt:lpstr>
      <vt:lpstr>Cycle Detection</vt:lpstr>
      <vt:lpstr>PowerPoint Presentation</vt:lpstr>
      <vt:lpstr>Topological Sort</vt:lpstr>
      <vt:lpstr>TOPOLOGICAL SORT</vt:lpstr>
      <vt:lpstr>TOPOLOGICAL SORT</vt:lpstr>
      <vt:lpstr>TOPOLOGICAL SORT </vt:lpstr>
      <vt:lpstr>PowerPoint Presentation</vt:lpstr>
      <vt:lpstr>TRAVELLING SALESMAN</vt:lpstr>
      <vt:lpstr>TRAVELLING SALESMAN</vt:lpstr>
      <vt:lpstr>TRAVELLING SALESMAN</vt:lpstr>
      <vt:lpstr>TRAVELLING SALESMAN</vt:lpstr>
      <vt:lpstr>TRAVELLING SALESMAN</vt:lpstr>
      <vt:lpstr>TRAVELLING SALESMAN</vt:lpstr>
      <vt:lpstr>TRAVELLING SALESMAN</vt:lpstr>
      <vt:lpstr>TRAVELLING SALESMAN  RESULTS&amp;COMPARISONS</vt:lpstr>
      <vt:lpstr>PowerPoint Presentation</vt:lpstr>
      <vt:lpstr>FIND NEARBY LOCATION</vt:lpstr>
      <vt:lpstr>FIND NEARBY</vt:lpstr>
      <vt:lpstr>FIND NEARBY</vt:lpstr>
      <vt:lpstr>ANIMATION</vt:lpstr>
      <vt:lpstr>FIND NEARBY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TROJAN MAP</dc:title>
  <cp:lastModifiedBy>Yuanji Qiu</cp:lastModifiedBy>
  <cp:revision>62</cp:revision>
  <dcterms:modified xsi:type="dcterms:W3CDTF">2022-04-29T06:00:37Z</dcterms:modified>
</cp:coreProperties>
</file>